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3462"/>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Hot air balloons viewed from below against a blue sky"/>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Close-up of the top of a hot air balloon viewed from above"/>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Hot air balloons viewed from below against a blue sky"/>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Hot air balloons viewed from below against a blue sky"/>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Close-up of the top of a hot air balloon viewed from abov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lose-up of a hot air balloon viewed from below"/>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Hot air balloons viewed from below against a blue sky"/>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investopedia.com/terms/b/blockchain.asp" TargetMode="External"/><Relationship Id="rId3" Type="http://schemas.openxmlformats.org/officeDocument/2006/relationships/hyperlink" Target="https://www.investopedia.com/terms/b/block-bitcoin-block.asp" TargetMode="External"/><Relationship Id="rId4" Type="http://schemas.openxmlformats.org/officeDocument/2006/relationships/hyperlink" Target="https://www.investopedia.com/terms/b/block-header-cryptocurrency.asp"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101blockchains.com/what-is-distributed-ledger/" TargetMode="External"/><Relationship Id="rId3"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hyperlink" Target="https://ethereum.org/en/upgrades/shard-chains/"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merriam-webster.com/dictionary/blockchain" TargetMode="External"/><Relationship Id="rId3" Type="http://schemas.openxmlformats.org/officeDocument/2006/relationships/image" Target="../media/image4.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remix.ethereum.org/" TargetMode="Externa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 Id="rId3" Type="http://schemas.openxmlformats.org/officeDocument/2006/relationships/image" Target="../media/image4.png"/><Relationship Id="rId4" Type="http://schemas.openxmlformats.org/officeDocument/2006/relationships/image" Target="../media/image2.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20.png"/><Relationship Id="rId4" Type="http://schemas.openxmlformats.org/officeDocument/2006/relationships/image" Target="../media/image2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Relationship Id="rId3" Type="http://schemas.openxmlformats.org/officeDocument/2006/relationships/image" Target="../media/image1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cott Y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Scott York</a:t>
            </a:r>
          </a:p>
        </p:txBody>
      </p:sp>
      <p:sp>
        <p:nvSpPr>
          <p:cNvPr id="152" name="BLOCKCHAIN"/>
          <p:cNvSpPr txBox="1"/>
          <p:nvPr>
            <p:ph type="ctrTitle"/>
          </p:nvPr>
        </p:nvSpPr>
        <p:spPr>
          <a:prstGeom prst="rect">
            <a:avLst/>
          </a:prstGeom>
        </p:spPr>
        <p:txBody>
          <a:bodyPr/>
          <a:lstStyle/>
          <a:p>
            <a:pPr/>
            <a:r>
              <a:t>BLOCKCHAIN</a:t>
            </a:r>
          </a:p>
        </p:txBody>
      </p:sp>
      <p:sp>
        <p:nvSpPr>
          <p:cNvPr id="153" name="GENESIS TO DIGITAL MONKEYS…"/>
          <p:cNvSpPr txBox="1"/>
          <p:nvPr>
            <p:ph type="subTitle" sz="quarter" idx="1"/>
          </p:nvPr>
        </p:nvSpPr>
        <p:spPr>
          <a:prstGeom prst="rect">
            <a:avLst/>
          </a:prstGeom>
        </p:spPr>
        <p:txBody>
          <a:bodyPr/>
          <a:lstStyle/>
          <a:p>
            <a:pPr/>
            <a:r>
              <a:t>GENESIS TO DIGITAL MONKEYS </a:t>
            </a:r>
          </a:p>
          <a:p>
            <a:pPr/>
            <a:r>
              <a:t>A practical look at the technology</a:t>
            </a:r>
          </a:p>
        </p:txBody>
      </p:sp>
      <p:pic>
        <p:nvPicPr>
          <p:cNvPr id="154" name="Image" descr="Image"/>
          <p:cNvPicPr>
            <a:picLocks noChangeAspect="1"/>
          </p:cNvPicPr>
          <p:nvPr/>
        </p:nvPicPr>
        <p:blipFill>
          <a:blip r:embed="rId2">
            <a:extLst/>
          </a:blip>
          <a:stretch>
            <a:fillRect/>
          </a:stretch>
        </p:blipFill>
        <p:spPr>
          <a:xfrm>
            <a:off x="18702864" y="10980274"/>
            <a:ext cx="4673601" cy="1739901"/>
          </a:xfrm>
          <a:prstGeom prst="rect">
            <a:avLst/>
          </a:prstGeom>
          <a:ln w="12700">
            <a:miter lim="400000"/>
          </a:ln>
        </p:spPr>
      </p:pic>
      <p:sp>
        <p:nvSpPr>
          <p:cNvPr id="155" name="Blockchain introduction course for"/>
          <p:cNvSpPr txBox="1"/>
          <p:nvPr/>
        </p:nvSpPr>
        <p:spPr>
          <a:xfrm>
            <a:off x="18574832" y="10267984"/>
            <a:ext cx="479420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Blockchain introduction course for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What has history done for blockchain"/>
          <p:cNvSpPr txBox="1"/>
          <p:nvPr>
            <p:ph type="title"/>
          </p:nvPr>
        </p:nvSpPr>
        <p:spPr>
          <a:prstGeom prst="rect">
            <a:avLst/>
          </a:prstGeom>
        </p:spPr>
        <p:txBody>
          <a:bodyPr/>
          <a:lstStyle/>
          <a:p>
            <a:pPr/>
            <a:r>
              <a:t>What has history done for blockchain</a:t>
            </a:r>
          </a:p>
        </p:txBody>
      </p:sp>
      <p:sp>
        <p:nvSpPr>
          <p:cNvPr id="218" name="Most of the history is still to be writte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Most of the history is still to be written</a:t>
            </a:r>
          </a:p>
        </p:txBody>
      </p:sp>
      <p:sp>
        <p:nvSpPr>
          <p:cNvPr id="219" name="Why is it important to know some of the history of the technology…"/>
          <p:cNvSpPr txBox="1"/>
          <p:nvPr>
            <p:ph type="body" idx="1"/>
          </p:nvPr>
        </p:nvSpPr>
        <p:spPr>
          <a:prstGeom prst="rect">
            <a:avLst/>
          </a:prstGeom>
        </p:spPr>
        <p:txBody>
          <a:bodyPr/>
          <a:lstStyle/>
          <a:p>
            <a:pPr>
              <a:buSzPct val="40000"/>
              <a:buBlip>
                <a:blip r:embed="rId2"/>
              </a:buBlip>
            </a:pPr>
            <a:r>
              <a:t>Why is it important to know some of the history of the technology</a:t>
            </a:r>
          </a:p>
          <a:p>
            <a:pPr>
              <a:buSzPct val="40000"/>
              <a:buBlip>
                <a:blip r:embed="rId2"/>
              </a:buBlip>
            </a:pPr>
            <a:r>
              <a:t>Understand it is not just cryptocurrencies</a:t>
            </a:r>
          </a:p>
          <a:p>
            <a:pPr>
              <a:buSzPct val="40000"/>
              <a:buBlip>
                <a:blip r:embed="rId2"/>
              </a:buBlip>
            </a:pPr>
            <a:r>
              <a:t>What blockchain being used for now and into the future</a:t>
            </a:r>
          </a:p>
          <a:p>
            <a:pPr>
              <a:buSzPct val="40000"/>
              <a:buBlip>
                <a:blip r:embed="rId2"/>
              </a:buBlip>
            </a:pPr>
            <a:r>
              <a:t>Who’s using blockchain technologies and why</a:t>
            </a:r>
          </a:p>
          <a:p>
            <a:pPr>
              <a:buSzPct val="40000"/>
              <a:buBlip>
                <a:blip r:embed="rId2"/>
              </a:buBlip>
            </a:pPr>
            <a:r>
              <a:t>There are many crossroads into other technologies from the world of blockchain how can you take advantage of them</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Crossroads"/>
          <p:cNvSpPr txBox="1"/>
          <p:nvPr>
            <p:ph type="title"/>
          </p:nvPr>
        </p:nvSpPr>
        <p:spPr>
          <a:prstGeom prst="rect">
            <a:avLst/>
          </a:prstGeom>
        </p:spPr>
        <p:txBody>
          <a:bodyPr/>
          <a:lstStyle/>
          <a:p>
            <a:pPr/>
            <a:r>
              <a:t>Crossroads</a:t>
            </a:r>
          </a:p>
        </p:txBody>
      </p:sp>
      <p:sp>
        <p:nvSpPr>
          <p:cNvPr id="222" name="Where your understanding of the technology could lea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Where your understanding of the technology could lead</a:t>
            </a:r>
          </a:p>
        </p:txBody>
      </p:sp>
      <p:sp>
        <p:nvSpPr>
          <p:cNvPr id="223" name="Even the basic understanding of the technology could lead you into a world of  different opportunities…"/>
          <p:cNvSpPr txBox="1"/>
          <p:nvPr>
            <p:ph type="body" sz="half" idx="1"/>
          </p:nvPr>
        </p:nvSpPr>
        <p:spPr>
          <a:xfrm>
            <a:off x="1206500" y="3829404"/>
            <a:ext cx="21971000" cy="3705213"/>
          </a:xfrm>
          <a:prstGeom prst="rect">
            <a:avLst/>
          </a:prstGeom>
        </p:spPr>
        <p:txBody>
          <a:bodyPr/>
          <a:lstStyle/>
          <a:p>
            <a:pPr>
              <a:buSzPct val="40000"/>
              <a:buBlip>
                <a:blip r:embed="rId2"/>
              </a:buBlip>
            </a:pPr>
            <a:r>
              <a:t>Even the basic understanding of the technology could lead you into a world of  different opportunities</a:t>
            </a:r>
          </a:p>
          <a:p>
            <a:pPr marL="0" indent="0">
              <a:lnSpc>
                <a:spcPct val="100000"/>
              </a:lnSpc>
              <a:buSzTx/>
              <a:buNone/>
            </a:pPr>
            <a:r>
              <a:rPr>
                <a:solidFill>
                  <a:srgbClr val="2C40D0"/>
                </a:solidFill>
              </a:rPr>
              <a:t>Where is blockchain being used?</a:t>
            </a:r>
            <a:endParaRPr>
              <a:solidFill>
                <a:srgbClr val="2C40D0"/>
              </a:solidFill>
            </a:endParaRPr>
          </a:p>
          <a:p>
            <a:pPr lvl="1" marL="0" indent="457200">
              <a:lnSpc>
                <a:spcPct val="100000"/>
              </a:lnSpc>
              <a:spcBef>
                <a:spcPts val="0"/>
              </a:spcBef>
              <a:buSzTx/>
              <a:buNone/>
              <a:defRPr>
                <a:solidFill>
                  <a:srgbClr val="929292"/>
                </a:solidFill>
              </a:defRPr>
            </a:pPr>
            <a:r>
              <a:t>Just a few examples from the thousands that are currently being developed</a:t>
            </a:r>
          </a:p>
        </p:txBody>
      </p:sp>
      <p:sp>
        <p:nvSpPr>
          <p:cNvPr id="224" name="Healthcare…"/>
          <p:cNvSpPr txBox="1"/>
          <p:nvPr/>
        </p:nvSpPr>
        <p:spPr>
          <a:xfrm>
            <a:off x="8199966" y="7779105"/>
            <a:ext cx="6400450" cy="23798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Healthcare</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r>
              <a:t>Doctor credentials and research and development of vaccinations</a:t>
            </a:r>
            <a:endParaRPr sz="1200">
              <a:solidFill>
                <a:srgbClr val="000000"/>
              </a:solidFill>
              <a:latin typeface="Times Roman"/>
              <a:ea typeface="Times Roman"/>
              <a:cs typeface="Times Roman"/>
              <a:sym typeface="Times Roman"/>
            </a:endParaRPr>
          </a:p>
        </p:txBody>
      </p:sp>
      <p:sp>
        <p:nvSpPr>
          <p:cNvPr id="225" name="Music industry…"/>
          <p:cNvSpPr txBox="1"/>
          <p:nvPr/>
        </p:nvSpPr>
        <p:spPr>
          <a:xfrm>
            <a:off x="15447433" y="7779105"/>
            <a:ext cx="6400450" cy="22828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Music industry</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3000">
                <a:solidFill>
                  <a:srgbClr val="56565A"/>
                </a:solidFill>
                <a:latin typeface="Arial"/>
                <a:ea typeface="Arial"/>
                <a:cs typeface="Arial"/>
                <a:sym typeface="Arial"/>
              </a:defRPr>
            </a:pPr>
            <a:r>
              <a:t>Copywriting of music and creation of NFTs to promote record sales</a:t>
            </a:r>
            <a:endParaRPr>
              <a:solidFill>
                <a:srgbClr val="000000"/>
              </a:solidFill>
              <a:latin typeface="Times Roman"/>
              <a:ea typeface="Times Roman"/>
              <a:cs typeface="Times Roman"/>
              <a:sym typeface="Times Roman"/>
            </a:endParaRPr>
          </a:p>
        </p:txBody>
      </p:sp>
      <p:sp>
        <p:nvSpPr>
          <p:cNvPr id="226" name="Financial services…"/>
          <p:cNvSpPr txBox="1"/>
          <p:nvPr/>
        </p:nvSpPr>
        <p:spPr>
          <a:xfrm>
            <a:off x="1206500" y="7779105"/>
            <a:ext cx="6400449" cy="23798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Financial services</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r>
              <a:t>Crypto trading and contract management of assets and funds</a:t>
            </a:r>
            <a:endParaRPr sz="1200">
              <a:solidFill>
                <a:srgbClr val="000000"/>
              </a:solidFill>
              <a:latin typeface="Times Roman"/>
              <a:ea typeface="Times Roman"/>
              <a:cs typeface="Times Roman"/>
              <a:sym typeface="Times Roman"/>
            </a:endParaRPr>
          </a:p>
        </p:txBody>
      </p:sp>
      <p:sp>
        <p:nvSpPr>
          <p:cNvPr id="227" name="Education…"/>
          <p:cNvSpPr txBox="1"/>
          <p:nvPr/>
        </p:nvSpPr>
        <p:spPr>
          <a:xfrm>
            <a:off x="8225366" y="10242905"/>
            <a:ext cx="6400450" cy="23798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Education</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r>
              <a:t>Get you student transcripts as a verifiable credential valid world wide</a:t>
            </a:r>
            <a:endParaRPr sz="1200">
              <a:solidFill>
                <a:srgbClr val="000000"/>
              </a:solidFill>
              <a:latin typeface="Times Roman"/>
              <a:ea typeface="Times Roman"/>
              <a:cs typeface="Times Roman"/>
              <a:sym typeface="Times Roman"/>
            </a:endParaRPr>
          </a:p>
        </p:txBody>
      </p:sp>
      <p:sp>
        <p:nvSpPr>
          <p:cNvPr id="228" name="National currency…"/>
          <p:cNvSpPr txBox="1"/>
          <p:nvPr/>
        </p:nvSpPr>
        <p:spPr>
          <a:xfrm>
            <a:off x="15472833" y="10242905"/>
            <a:ext cx="6400450" cy="28712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National currency</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r>
              <a:t>El Salvador has adopted Bitcoin as it’s national currency</a:t>
            </a:r>
            <a:endParaRPr>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endParaRPr>
              <a:solidFill>
                <a:srgbClr val="000000"/>
              </a:solidFill>
              <a:latin typeface="Times Roman"/>
              <a:ea typeface="Times Roman"/>
              <a:cs typeface="Times Roman"/>
              <a:sym typeface="Times Roman"/>
            </a:endParaRPr>
          </a:p>
        </p:txBody>
      </p:sp>
      <p:sp>
        <p:nvSpPr>
          <p:cNvPr id="229" name="Online stores…"/>
          <p:cNvSpPr txBox="1"/>
          <p:nvPr/>
        </p:nvSpPr>
        <p:spPr>
          <a:xfrm>
            <a:off x="1231900" y="10242905"/>
            <a:ext cx="6400449" cy="23798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Online stores</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r>
              <a:t>Buying everything from pizzas to a new car can be done with crypto</a:t>
            </a:r>
            <a:endParaRPr sz="1200">
              <a:solidFill>
                <a:srgbClr val="000000"/>
              </a:solidFill>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Genesis"/>
          <p:cNvSpPr txBox="1"/>
          <p:nvPr>
            <p:ph type="title"/>
          </p:nvPr>
        </p:nvSpPr>
        <p:spPr>
          <a:prstGeom prst="rect">
            <a:avLst/>
          </a:prstGeom>
        </p:spPr>
        <p:txBody>
          <a:bodyPr/>
          <a:lstStyle/>
          <a:p>
            <a:pPr/>
            <a:r>
              <a:t>Genesis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Genesis"/>
          <p:cNvSpPr txBox="1"/>
          <p:nvPr>
            <p:ph type="title"/>
          </p:nvPr>
        </p:nvSpPr>
        <p:spPr>
          <a:prstGeom prst="rect">
            <a:avLst/>
          </a:prstGeom>
        </p:spPr>
        <p:txBody>
          <a:bodyPr/>
          <a:lstStyle/>
          <a:p>
            <a:pPr/>
            <a:r>
              <a:t>Genesis</a:t>
            </a:r>
          </a:p>
        </p:txBody>
      </p:sp>
      <p:sp>
        <p:nvSpPr>
          <p:cNvPr id="234" name="Where it all begi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Where it all begins</a:t>
            </a:r>
          </a:p>
        </p:txBody>
      </p:sp>
      <p:sp>
        <p:nvSpPr>
          <p:cNvPr id="235" name="A Genesis Block is the name given to the first block of your network, such as Bitcoin, when mining begins for the first time. A blockchain consists of a series of so-called blocks that are used to store information related to transactions that occur on a"/>
          <p:cNvSpPr txBox="1"/>
          <p:nvPr>
            <p:ph type="body" idx="1"/>
          </p:nvPr>
        </p:nvSpPr>
        <p:spPr>
          <a:prstGeom prst="rect">
            <a:avLst/>
          </a:prstGeom>
        </p:spPr>
        <p:txBody>
          <a:bodyPr/>
          <a:lstStyle/>
          <a:p>
            <a:pPr marL="0" indent="0" defTabSz="457200">
              <a:lnSpc>
                <a:spcPct val="100000"/>
              </a:lnSpc>
              <a:spcBef>
                <a:spcPts val="2100"/>
              </a:spcBef>
              <a:buSzTx/>
              <a:buNone/>
              <a:defRPr sz="4000">
                <a:solidFill>
                  <a:srgbClr val="111111"/>
                </a:solidFill>
                <a:latin typeface="Helvetica"/>
                <a:ea typeface="Helvetica"/>
                <a:cs typeface="Helvetica"/>
                <a:sym typeface="Helvetica"/>
              </a:defRPr>
            </a:pPr>
            <a:r>
              <a:t>A </a:t>
            </a:r>
            <a:r>
              <a:rPr u="sng">
                <a:solidFill>
                  <a:srgbClr val="2C40D0"/>
                </a:solidFill>
              </a:rPr>
              <a:t>Genesis Block</a:t>
            </a:r>
            <a:r>
              <a:t> is the name given to the first </a:t>
            </a:r>
            <a:r>
              <a:rPr u="sng">
                <a:solidFill>
                  <a:srgbClr val="2C40D0"/>
                </a:solidFill>
              </a:rPr>
              <a:t>block</a:t>
            </a:r>
            <a:r>
              <a:t> of your </a:t>
            </a:r>
            <a:r>
              <a:rPr u="sng">
                <a:solidFill>
                  <a:srgbClr val="2C40D0"/>
                </a:solidFill>
              </a:rPr>
              <a:t>network</a:t>
            </a:r>
            <a:r>
              <a:t>, such as </a:t>
            </a:r>
            <a:r>
              <a:rPr u="sng">
                <a:solidFill>
                  <a:srgbClr val="2C40D0"/>
                </a:solidFill>
              </a:rPr>
              <a:t>Bitcoin</a:t>
            </a:r>
            <a:r>
              <a:t>, when </a:t>
            </a:r>
            <a:r>
              <a:rPr u="sng">
                <a:solidFill>
                  <a:srgbClr val="2C40D0"/>
                </a:solidFill>
              </a:rPr>
              <a:t>mining</a:t>
            </a:r>
            <a:r>
              <a:t> begins for the first time. A </a:t>
            </a:r>
            <a:r>
              <a:rPr u="sng">
                <a:solidFill>
                  <a:srgbClr val="2C40D0"/>
                </a:solidFill>
                <a:hlinkClick r:id="rId2" invalidUrl="" action="" tgtFrame="" tooltip="" history="1" highlightClick="0" endSnd="0"/>
              </a:rPr>
              <a:t>blockchain</a:t>
            </a:r>
            <a:r>
              <a:t> consists of a series of so-called </a:t>
            </a:r>
            <a:r>
              <a:rPr u="sng">
                <a:solidFill>
                  <a:srgbClr val="2C40D0"/>
                </a:solidFill>
                <a:hlinkClick r:id="rId3" invalidUrl="" action="" tgtFrame="" tooltip="" history="1" highlightClick="0" endSnd="0"/>
              </a:rPr>
              <a:t>blocks</a:t>
            </a:r>
            <a:r>
              <a:t> that are used to store information related to </a:t>
            </a:r>
            <a:r>
              <a:rPr u="sng">
                <a:solidFill>
                  <a:srgbClr val="2C40D0"/>
                </a:solidFill>
              </a:rPr>
              <a:t>transactions</a:t>
            </a:r>
            <a:r>
              <a:t> that occur on a blockchain network. Each of the blocks contains a unique </a:t>
            </a:r>
            <a:r>
              <a:rPr u="sng">
                <a:solidFill>
                  <a:srgbClr val="2C40D0"/>
                </a:solidFill>
                <a:hlinkClick r:id="rId4" invalidUrl="" action="" tgtFrame="" tooltip="" history="1" highlightClick="0" endSnd="0"/>
              </a:rPr>
              <a:t>header</a:t>
            </a:r>
            <a:r>
              <a:t>, and each such block is identified by its block header </a:t>
            </a:r>
            <a:r>
              <a:rPr u="sng">
                <a:solidFill>
                  <a:srgbClr val="2C40D0"/>
                </a:solidFill>
              </a:rPr>
              <a:t>hash</a:t>
            </a:r>
            <a:r>
              <a:t> individually… </a:t>
            </a:r>
          </a:p>
          <a:p>
            <a:pPr marL="0" indent="0" defTabSz="457200">
              <a:lnSpc>
                <a:spcPct val="100000"/>
              </a:lnSpc>
              <a:spcBef>
                <a:spcPts val="2100"/>
              </a:spcBef>
              <a:buSzTx/>
              <a:buNone/>
              <a:defRPr sz="4000">
                <a:solidFill>
                  <a:srgbClr val="111111"/>
                </a:solidFill>
                <a:latin typeface="Helvetica"/>
                <a:ea typeface="Helvetica"/>
                <a:cs typeface="Helvetica"/>
                <a:sym typeface="Helvetica"/>
              </a:defRPr>
            </a:pPr>
          </a:p>
          <a:p>
            <a:pPr marL="0" indent="0" algn="ctr" defTabSz="457200">
              <a:lnSpc>
                <a:spcPct val="100000"/>
              </a:lnSpc>
              <a:spcBef>
                <a:spcPts val="2100"/>
              </a:spcBef>
              <a:buSzTx/>
              <a:buNone/>
              <a:defRPr b="1" sz="5000">
                <a:solidFill>
                  <a:schemeClr val="accent3">
                    <a:hueOff val="914338"/>
                    <a:satOff val="31515"/>
                    <a:lumOff val="-30790"/>
                  </a:schemeClr>
                </a:solidFill>
                <a:latin typeface="Helvetica"/>
                <a:ea typeface="Helvetica"/>
                <a:cs typeface="Helvetica"/>
                <a:sym typeface="Helvetica"/>
              </a:defRPr>
            </a:pPr>
            <a:r>
              <a:t>Wow that sounds like a lot of nonsense….</a:t>
            </a:r>
          </a:p>
          <a:p>
            <a:pPr marL="0" indent="0" algn="ctr" defTabSz="457200">
              <a:lnSpc>
                <a:spcPct val="100000"/>
              </a:lnSpc>
              <a:spcBef>
                <a:spcPts val="2100"/>
              </a:spcBef>
              <a:buSzTx/>
              <a:buNone/>
              <a:defRPr b="1" sz="5000">
                <a:solidFill>
                  <a:schemeClr val="accent4">
                    <a:hueOff val="-1247790"/>
                    <a:lumOff val="-12326"/>
                  </a:schemeClr>
                </a:solidFill>
                <a:latin typeface="Helvetica"/>
                <a:ea typeface="Helvetica"/>
                <a:cs typeface="Helvetica"/>
                <a:sym typeface="Helvetica"/>
              </a:defRPr>
            </a:pPr>
          </a:p>
          <a:p>
            <a:pPr marL="0" indent="0" algn="ctr" defTabSz="457200">
              <a:lnSpc>
                <a:spcPct val="100000"/>
              </a:lnSpc>
              <a:spcBef>
                <a:spcPts val="2100"/>
              </a:spcBef>
              <a:buSzTx/>
              <a:buNone/>
              <a:defRPr b="1" sz="5000">
                <a:latin typeface="Helvetica"/>
                <a:ea typeface="Helvetica"/>
                <a:cs typeface="Helvetica"/>
                <a:sym typeface="Helvetica"/>
              </a:defRPr>
            </a:pPr>
            <a:r>
              <a:t>Importance of understanding the terminology</a:t>
            </a:r>
          </a:p>
        </p:txBody>
      </p:sp>
      <p:sp>
        <p:nvSpPr>
          <p:cNvPr id="236" name="https://101blockchains.com/blockchain-for-beginners/"/>
          <p:cNvSpPr txBox="1"/>
          <p:nvPr/>
        </p:nvSpPr>
        <p:spPr>
          <a:xfrm>
            <a:off x="1671937" y="12236332"/>
            <a:ext cx="9093660" cy="520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700"/>
              </a:spcBef>
              <a:defRPr sz="3000">
                <a:latin typeface="Arial"/>
                <a:ea typeface="Arial"/>
                <a:cs typeface="Arial"/>
                <a:sym typeface="Arial"/>
              </a:defRPr>
            </a:lvl1pPr>
          </a:lstStyle>
          <a:p>
            <a:pPr/>
            <a:r>
              <a:t>https://101blockchains.com/blockchain-for-beginners/</a:t>
            </a:r>
          </a:p>
        </p:txBody>
      </p:sp>
      <p:sp>
        <p:nvSpPr>
          <p:cNvPr id="237" name="https://consensys.net/knowledge-base/a-blockchain-glossary-for-beginners/"/>
          <p:cNvSpPr txBox="1"/>
          <p:nvPr/>
        </p:nvSpPr>
        <p:spPr>
          <a:xfrm>
            <a:off x="1656841" y="12773067"/>
            <a:ext cx="13196317"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https://consensys.net/knowledge-base/a-blockchain-glossary-for-beginners/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What is blockchain?"/>
          <p:cNvSpPr txBox="1"/>
          <p:nvPr>
            <p:ph type="title"/>
          </p:nvPr>
        </p:nvSpPr>
        <p:spPr>
          <a:prstGeom prst="rect">
            <a:avLst/>
          </a:prstGeom>
        </p:spPr>
        <p:txBody>
          <a:bodyPr/>
          <a:lstStyle/>
          <a:p>
            <a:pPr/>
            <a:r>
              <a:t>What is blockchain?</a:t>
            </a:r>
          </a:p>
        </p:txBody>
      </p:sp>
      <p:sp>
        <p:nvSpPr>
          <p:cNvPr id="240" name="Lets start at the begin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Lets start at the beginning</a:t>
            </a:r>
          </a:p>
        </p:txBody>
      </p:sp>
      <p:sp>
        <p:nvSpPr>
          <p:cNvPr id="241" name="Blockchain is a distributed ledger technology which improves on the centralised-based solutions in different ways. It consists of peers connected in a distributed network where each peer has a copy of the ledger. To validate the transactions between thos"/>
          <p:cNvSpPr txBox="1"/>
          <p:nvPr>
            <p:ph type="body" idx="1"/>
          </p:nvPr>
        </p:nvSpPr>
        <p:spPr>
          <a:xfrm>
            <a:off x="1206500" y="3800475"/>
            <a:ext cx="21971000" cy="9267861"/>
          </a:xfrm>
          <a:prstGeom prst="rect">
            <a:avLst/>
          </a:prstGeom>
        </p:spPr>
        <p:txBody>
          <a:bodyPr/>
          <a:lstStyle/>
          <a:p>
            <a:pPr marL="0" indent="0" defTabSz="457200">
              <a:lnSpc>
                <a:spcPct val="100000"/>
              </a:lnSpc>
              <a:spcBef>
                <a:spcPts val="0"/>
              </a:spcBef>
              <a:buSzTx/>
              <a:buNone/>
              <a:defRPr sz="3000">
                <a:solidFill>
                  <a:srgbClr val="19232D"/>
                </a:solidFill>
                <a:latin typeface="Arial"/>
                <a:ea typeface="Arial"/>
                <a:cs typeface="Arial"/>
                <a:sym typeface="Arial"/>
              </a:defRPr>
            </a:pPr>
            <a:r>
              <a:t>Blockchain is a </a:t>
            </a:r>
            <a:r>
              <a:rPr>
                <a:hlinkClick r:id="rId2" invalidUrl="" action="" tgtFrame="" tooltip="" history="1" highlightClick="0" endSnd="0"/>
              </a:rPr>
              <a:t>distributed ledger</a:t>
            </a:r>
            <a:r>
              <a:t> technology which improves on the centralised-based solutions in different ways. It consists of peers connected in a distributed network where each peer has a copy of the ledger. To validate the transactions between those peers, the network utilises a consensus algorithm.</a:t>
            </a:r>
          </a:p>
          <a:p>
            <a:pPr marL="0" indent="0" defTabSz="457200">
              <a:lnSpc>
                <a:spcPct val="100000"/>
              </a:lnSpc>
              <a:spcBef>
                <a:spcPts val="0"/>
              </a:spcBef>
              <a:buSzTx/>
              <a:buNone/>
              <a:defRPr sz="3000">
                <a:solidFill>
                  <a:srgbClr val="19232D"/>
                </a:solidFill>
                <a:latin typeface="Arial"/>
                <a:ea typeface="Arial"/>
                <a:cs typeface="Arial"/>
                <a:sym typeface="Arial"/>
              </a:defRPr>
            </a:pPr>
          </a:p>
          <a:p>
            <a:pPr marL="0" indent="0" algn="ctr" defTabSz="457200">
              <a:lnSpc>
                <a:spcPct val="100000"/>
              </a:lnSpc>
              <a:spcBef>
                <a:spcPts val="0"/>
              </a:spcBef>
              <a:buSzTx/>
              <a:buNone/>
              <a:defRPr b="1" sz="3000">
                <a:solidFill>
                  <a:srgbClr val="19232D"/>
                </a:solidFill>
                <a:latin typeface="Arial"/>
                <a:ea typeface="Arial"/>
                <a:cs typeface="Arial"/>
                <a:sym typeface="Arial"/>
              </a:defRPr>
            </a:pPr>
            <a:r>
              <a:rPr>
                <a:solidFill>
                  <a:schemeClr val="accent5">
                    <a:hueOff val="-82419"/>
                    <a:satOff val="-9513"/>
                    <a:lumOff val="-16343"/>
                  </a:schemeClr>
                </a:solidFill>
              </a:rPr>
              <a:t>Nope…</a:t>
            </a:r>
            <a:endParaRPr>
              <a:solidFill>
                <a:schemeClr val="accent5">
                  <a:hueOff val="-82419"/>
                  <a:satOff val="-9513"/>
                  <a:lumOff val="-16343"/>
                </a:schemeClr>
              </a:solidFill>
            </a:endParaRPr>
          </a:p>
          <a:p>
            <a:pPr marL="0" indent="0" algn="ctr" defTabSz="457200">
              <a:lnSpc>
                <a:spcPct val="100000"/>
              </a:lnSpc>
              <a:spcBef>
                <a:spcPts val="0"/>
              </a:spcBef>
              <a:buSzTx/>
              <a:buNone/>
              <a:defRPr b="1" sz="3000">
                <a:solidFill>
                  <a:srgbClr val="19232D"/>
                </a:solidFill>
                <a:latin typeface="Arial"/>
                <a:ea typeface="Arial"/>
                <a:cs typeface="Arial"/>
                <a:sym typeface="Arial"/>
              </a:defRPr>
            </a:pPr>
          </a:p>
          <a:p>
            <a:pPr marL="0" indent="0" algn="ctr" defTabSz="457200">
              <a:lnSpc>
                <a:spcPct val="100000"/>
              </a:lnSpc>
              <a:spcBef>
                <a:spcPts val="0"/>
              </a:spcBef>
              <a:buSzTx/>
              <a:buNone/>
              <a:defRPr b="1">
                <a:solidFill>
                  <a:srgbClr val="19232D"/>
                </a:solidFill>
                <a:latin typeface="Arial"/>
                <a:ea typeface="Arial"/>
                <a:cs typeface="Arial"/>
                <a:sym typeface="Arial"/>
              </a:defRPr>
            </a:pPr>
            <a:r>
              <a:t>Again we are looking at a lot of technical jargon, </a:t>
            </a:r>
          </a:p>
          <a:p>
            <a:pPr marL="0" indent="0" algn="ctr" defTabSz="457200">
              <a:lnSpc>
                <a:spcPct val="100000"/>
              </a:lnSpc>
              <a:spcBef>
                <a:spcPts val="0"/>
              </a:spcBef>
              <a:buSzTx/>
              <a:buNone/>
              <a:defRPr b="1">
                <a:solidFill>
                  <a:srgbClr val="19232D"/>
                </a:solidFill>
                <a:latin typeface="Arial"/>
                <a:ea typeface="Arial"/>
                <a:cs typeface="Arial"/>
                <a:sym typeface="Arial"/>
              </a:defRPr>
            </a:pPr>
            <a:r>
              <a:t>so let's break down the moving parts and understand the jargon.</a:t>
            </a:r>
          </a:p>
          <a:p>
            <a:pPr>
              <a:buSzPct val="40000"/>
              <a:buBlip>
                <a:blip r:embed="rId3"/>
              </a:buBlip>
            </a:pPr>
            <a:r>
              <a:t>There are many very technical elements to blockchain technology, they can put you off from diving in, do no let it</a:t>
            </a:r>
          </a:p>
          <a:p>
            <a:pPr>
              <a:buSzPct val="40000"/>
              <a:buBlip>
                <a:blip r:embed="rId3"/>
              </a:buBlip>
            </a:pPr>
            <a:r>
              <a:t>A good understanding of the key elements is very important</a:t>
            </a:r>
          </a:p>
          <a:p>
            <a:pPr>
              <a:buSzPct val="40000"/>
              <a:buBlip>
                <a:blip r:embed="rId3"/>
              </a:buBlip>
            </a:pPr>
            <a:r>
              <a:t>And understanding the follow of information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Blockchain from 1000 meters up"/>
          <p:cNvSpPr txBox="1"/>
          <p:nvPr>
            <p:ph type="title"/>
          </p:nvPr>
        </p:nvSpPr>
        <p:spPr>
          <a:prstGeom prst="rect">
            <a:avLst/>
          </a:prstGeom>
        </p:spPr>
        <p:txBody>
          <a:bodyPr/>
          <a:lstStyle/>
          <a:p>
            <a:pPr/>
            <a:r>
              <a:t>Blockchain from 1000 meters up</a:t>
            </a:r>
          </a:p>
        </p:txBody>
      </p:sp>
      <p:pic>
        <p:nvPicPr>
          <p:cNvPr id="244" name="Image" descr="Image"/>
          <p:cNvPicPr>
            <a:picLocks noChangeAspect="1"/>
          </p:cNvPicPr>
          <p:nvPr/>
        </p:nvPicPr>
        <p:blipFill>
          <a:blip r:embed="rId2">
            <a:extLst/>
          </a:blip>
          <a:stretch>
            <a:fillRect/>
          </a:stretch>
        </p:blipFill>
        <p:spPr>
          <a:xfrm>
            <a:off x="3405230" y="3165073"/>
            <a:ext cx="16303540" cy="996567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he top 5"/>
          <p:cNvSpPr txBox="1"/>
          <p:nvPr>
            <p:ph type="title"/>
          </p:nvPr>
        </p:nvSpPr>
        <p:spPr>
          <a:prstGeom prst="rect">
            <a:avLst/>
          </a:prstGeom>
        </p:spPr>
        <p:txBody>
          <a:bodyPr/>
          <a:lstStyle/>
          <a:p>
            <a:pPr/>
            <a:r>
              <a:t>The top 5</a:t>
            </a:r>
          </a:p>
        </p:txBody>
      </p:sp>
      <p:sp>
        <p:nvSpPr>
          <p:cNvPr id="247" name="Key elements to the blockchain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Key elements to the blockchain network</a:t>
            </a:r>
          </a:p>
        </p:txBody>
      </p:sp>
      <p:sp>
        <p:nvSpPr>
          <p:cNvPr id="248" name="Ledger…"/>
          <p:cNvSpPr txBox="1"/>
          <p:nvPr/>
        </p:nvSpPr>
        <p:spPr>
          <a:xfrm>
            <a:off x="732366" y="6559904"/>
            <a:ext cx="4418727" cy="56084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Ledger</a:t>
            </a:r>
            <a:endParaRPr b="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a:solidFill>
                  <a:srgbClr val="56565A"/>
                </a:solidFill>
              </a:defRPr>
            </a:pPr>
            <a:r>
              <a:t>The ledger is a database that stores all the information about a give transaction. Based on the type of blockchain network the data can vary.</a:t>
            </a:r>
          </a:p>
        </p:txBody>
      </p:sp>
      <p:sp>
        <p:nvSpPr>
          <p:cNvPr id="249" name="Transactions…"/>
          <p:cNvSpPr txBox="1"/>
          <p:nvPr/>
        </p:nvSpPr>
        <p:spPr>
          <a:xfrm>
            <a:off x="5439833" y="6559904"/>
            <a:ext cx="4418727"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Transactions</a:t>
            </a:r>
            <a:endParaRPr b="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sz="2700">
                <a:solidFill>
                  <a:srgbClr val="56565A"/>
                </a:solidFill>
              </a:defRPr>
            </a:pPr>
            <a:r>
              <a:rPr sz="2400"/>
              <a:t>These are the interactions between individuals or entities to exchange information, this could be transfer of crypto, exchange of a document or any digital information</a:t>
            </a:r>
            <a:r>
              <a:t> </a:t>
            </a:r>
          </a:p>
        </p:txBody>
      </p:sp>
      <p:sp>
        <p:nvSpPr>
          <p:cNvPr id="250" name="Smart Contract…"/>
          <p:cNvSpPr txBox="1"/>
          <p:nvPr/>
        </p:nvSpPr>
        <p:spPr>
          <a:xfrm>
            <a:off x="10160000" y="6559904"/>
            <a:ext cx="4418726" cy="56084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Smart Contract</a:t>
            </a:r>
            <a:endParaRPr b="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a:solidFill>
                  <a:srgbClr val="56565A"/>
                </a:solidFill>
              </a:defRPr>
            </a:pPr>
            <a:r>
              <a:t>These are the rules that govern that transactions between a defined number of parties or to validate that he electronic information conforms to the pre-approved criteria. You do not need smart contract to simply write data but with them they define the legitimacy of the information in the database</a:t>
            </a:r>
          </a:p>
        </p:txBody>
      </p:sp>
      <p:sp>
        <p:nvSpPr>
          <p:cNvPr id="251" name="Network…"/>
          <p:cNvSpPr txBox="1"/>
          <p:nvPr/>
        </p:nvSpPr>
        <p:spPr>
          <a:xfrm>
            <a:off x="14880166" y="6572604"/>
            <a:ext cx="4418726"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1564" algn="l" defTabSz="448055">
              <a:defRPr b="1" sz="2352">
                <a:solidFill>
                  <a:srgbClr val="0070C0"/>
                </a:solidFill>
              </a:defRPr>
            </a:pPr>
            <a:r>
              <a:rPr sz="3920"/>
              <a:t>Network</a:t>
            </a:r>
            <a:endParaRPr b="0" sz="3920">
              <a:solidFill>
                <a:srgbClr val="56565A"/>
              </a:solidFill>
            </a:endParaRPr>
          </a:p>
          <a:p>
            <a:pPr marL="71564" algn="l" defTabSz="448055">
              <a:defRPr b="1" sz="2352">
                <a:solidFill>
                  <a:srgbClr val="0070C0"/>
                </a:solidFill>
              </a:defRPr>
            </a:pPr>
            <a:endParaRPr b="0" sz="1176">
              <a:solidFill>
                <a:srgbClr val="000000"/>
              </a:solidFill>
            </a:endParaRPr>
          </a:p>
          <a:p>
            <a:pPr marL="71564" algn="l" defTabSz="448055">
              <a:defRPr sz="2352">
                <a:solidFill>
                  <a:srgbClr val="56565A"/>
                </a:solidFill>
              </a:defRPr>
            </a:pPr>
            <a:r>
              <a:t>Is the collection of computers called nodes, which all talk to one another a peer to peer configuration. This makes sure the information is the same in every location. Software is used to synchronise these computers and validate the transfer of is information and validity of the stored data</a:t>
            </a:r>
            <a:endParaRPr sz="1176">
              <a:solidFill>
                <a:srgbClr val="000000"/>
              </a:solidFill>
            </a:endParaRPr>
          </a:p>
        </p:txBody>
      </p:sp>
      <p:sp>
        <p:nvSpPr>
          <p:cNvPr id="252" name="Consensus…"/>
          <p:cNvSpPr txBox="1"/>
          <p:nvPr/>
        </p:nvSpPr>
        <p:spPr>
          <a:xfrm>
            <a:off x="19600333" y="6559904"/>
            <a:ext cx="4418727"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Consensus</a:t>
            </a:r>
            <a:endParaRPr b="0" sz="400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a:solidFill>
                  <a:srgbClr val="56565A"/>
                </a:solidFill>
              </a:defRPr>
            </a:pPr>
            <a:r>
              <a:t>This is the mechanism each node uses to validate the information before it is committed to the database (ledger).</a:t>
            </a:r>
          </a:p>
        </p:txBody>
      </p:sp>
      <p:sp>
        <p:nvSpPr>
          <p:cNvPr id="253" name="https://consensys.net/knowledge-base/a-blockchain-glossary-for-beginners/"/>
          <p:cNvSpPr txBox="1"/>
          <p:nvPr/>
        </p:nvSpPr>
        <p:spPr>
          <a:xfrm>
            <a:off x="6343243" y="12443917"/>
            <a:ext cx="1057991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https://consensys.net/knowledge-base/a-blockchain-glossary-for-beginners/</a:t>
            </a:r>
          </a:p>
        </p:txBody>
      </p:sp>
      <p:sp>
        <p:nvSpPr>
          <p:cNvPr id="254" name="Like most technology those that know it speak about it with the expectation that everyone else knows about it. While some of the terms are universal their use when applied to blockchain can have a different."/>
          <p:cNvSpPr txBox="1"/>
          <p:nvPr/>
        </p:nvSpPr>
        <p:spPr>
          <a:xfrm>
            <a:off x="1206500" y="3626204"/>
            <a:ext cx="21971000" cy="29577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sz="4800">
                <a:solidFill>
                  <a:srgbClr val="202124"/>
                </a:solidFill>
                <a:latin typeface="Arial"/>
                <a:ea typeface="Arial"/>
                <a:cs typeface="Arial"/>
                <a:sym typeface="Arial"/>
              </a:defRPr>
            </a:lvl1pPr>
          </a:lstStyle>
          <a:p>
            <a:pPr/>
            <a:r>
              <a:t>Like most technology those that know it speak about it with the expectation that everyone else knows about it. While some of the terms are universal their use when applied to blockchain can have a different.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he more you know the more you understand"/>
          <p:cNvSpPr txBox="1"/>
          <p:nvPr>
            <p:ph type="title"/>
          </p:nvPr>
        </p:nvSpPr>
        <p:spPr>
          <a:prstGeom prst="rect">
            <a:avLst/>
          </a:prstGeom>
        </p:spPr>
        <p:txBody>
          <a:bodyPr/>
          <a:lstStyle>
            <a:lvl1pPr defTabSz="2365188">
              <a:defRPr spc="-164" sz="8245"/>
            </a:lvl1pPr>
          </a:lstStyle>
          <a:p>
            <a:pPr/>
            <a:r>
              <a:t>The more you know the more you understand</a:t>
            </a:r>
          </a:p>
        </p:txBody>
      </p:sp>
      <p:sp>
        <p:nvSpPr>
          <p:cNvPr id="257" name="Hash…"/>
          <p:cNvSpPr txBox="1"/>
          <p:nvPr/>
        </p:nvSpPr>
        <p:spPr>
          <a:xfrm>
            <a:off x="732366" y="2732970"/>
            <a:ext cx="4418727" cy="5608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Hash</a:t>
            </a:r>
            <a:endParaRPr b="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a:solidFill>
                  <a:srgbClr val="56565A"/>
                </a:solidFill>
              </a:defRPr>
            </a:pPr>
            <a:r>
              <a:t> hash is </a:t>
            </a:r>
            <a:r>
              <a:rPr b="1"/>
              <a:t>a function that meets the encrypted demands needed to solve for a blockchain computation</a:t>
            </a:r>
            <a:r>
              <a:t>. Hashes are of a fixed length since it makes it nearly impossible to guess the length of the hash if someone was trying to crack the blockchain.</a:t>
            </a:r>
          </a:p>
        </p:txBody>
      </p:sp>
      <p:sp>
        <p:nvSpPr>
          <p:cNvPr id="258" name="Encryption…"/>
          <p:cNvSpPr txBox="1"/>
          <p:nvPr/>
        </p:nvSpPr>
        <p:spPr>
          <a:xfrm>
            <a:off x="5439833" y="2732970"/>
            <a:ext cx="4418727" cy="4726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Encryption</a:t>
            </a:r>
            <a:endParaRPr b="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sz="2700">
                <a:solidFill>
                  <a:srgbClr val="56565A"/>
                </a:solidFill>
              </a:defRPr>
            </a:pPr>
            <a:r>
              <a:t>Blockchain encryption is the prevention of sensitive information from getting into the wrong hands and being misused or forged.</a:t>
            </a:r>
          </a:p>
        </p:txBody>
      </p:sp>
      <p:sp>
        <p:nvSpPr>
          <p:cNvPr id="259" name="Blocks…"/>
          <p:cNvSpPr txBox="1"/>
          <p:nvPr/>
        </p:nvSpPr>
        <p:spPr>
          <a:xfrm>
            <a:off x="10160000" y="2732970"/>
            <a:ext cx="4591681" cy="5608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Blocks</a:t>
            </a:r>
            <a:endParaRPr b="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a:solidFill>
                  <a:srgbClr val="56565A"/>
                </a:solidFill>
              </a:defRPr>
            </a:pPr>
            <a:r>
              <a:t>Blocks are data structures within the blockchain database, where transaction data in a cryptocurrency blockchain are permanently recorded. A block records some or all of the most recent transactions not yet validated by the network. Once the data are validated, the block is closed.</a:t>
            </a:r>
          </a:p>
        </p:txBody>
      </p:sp>
      <p:sp>
        <p:nvSpPr>
          <p:cNvPr id="260" name="Header…"/>
          <p:cNvSpPr txBox="1"/>
          <p:nvPr/>
        </p:nvSpPr>
        <p:spPr>
          <a:xfrm>
            <a:off x="14880166" y="2745670"/>
            <a:ext cx="4418726" cy="4726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Header</a:t>
            </a:r>
            <a:endParaRPr b="0" sz="400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a:solidFill>
                  <a:srgbClr val="56565A"/>
                </a:solidFill>
              </a:defRPr>
            </a:pPr>
            <a:r>
              <a:t>A block header is </a:t>
            </a:r>
            <a:r>
              <a:rPr b="1"/>
              <a:t>used to identify a particular block on an entire blockchain</a:t>
            </a:r>
            <a:r>
              <a:t> and is hashed repeatedly to create proof of work for mining rewards</a:t>
            </a:r>
          </a:p>
        </p:txBody>
      </p:sp>
      <p:sp>
        <p:nvSpPr>
          <p:cNvPr id="261" name="Immutable…"/>
          <p:cNvSpPr txBox="1"/>
          <p:nvPr/>
        </p:nvSpPr>
        <p:spPr>
          <a:xfrm>
            <a:off x="19600333" y="2732970"/>
            <a:ext cx="4418727" cy="4381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Immutable</a:t>
            </a:r>
            <a:endParaRPr b="0" sz="400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a:solidFill>
                  <a:srgbClr val="56565A"/>
                </a:solidFill>
              </a:defRPr>
            </a:pPr>
            <a:r>
              <a:t>Immutable transactions make it impossible for any entity (for example, a government or corporation) to manipulate, replace, or falsify data stored on the network.</a:t>
            </a:r>
          </a:p>
        </p:txBody>
      </p:sp>
      <p:sp>
        <p:nvSpPr>
          <p:cNvPr id="262" name="Algorithm…"/>
          <p:cNvSpPr txBox="1"/>
          <p:nvPr/>
        </p:nvSpPr>
        <p:spPr>
          <a:xfrm>
            <a:off x="726016" y="8786637"/>
            <a:ext cx="4418727" cy="47523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2801" algn="l" defTabSz="393192">
              <a:defRPr b="1" sz="2064">
                <a:solidFill>
                  <a:srgbClr val="0070C0"/>
                </a:solidFill>
              </a:defRPr>
            </a:pPr>
            <a:r>
              <a:rPr sz="3440"/>
              <a:t>Algorithm</a:t>
            </a:r>
            <a:endParaRPr b="0">
              <a:solidFill>
                <a:srgbClr val="56565A"/>
              </a:solidFill>
            </a:endParaRPr>
          </a:p>
          <a:p>
            <a:pPr marL="62801" algn="l" defTabSz="393192">
              <a:defRPr b="1" sz="2064">
                <a:solidFill>
                  <a:srgbClr val="0070C0"/>
                </a:solidFill>
              </a:defRPr>
            </a:pPr>
            <a:endParaRPr b="0" sz="1032">
              <a:solidFill>
                <a:srgbClr val="000000"/>
              </a:solidFill>
            </a:endParaRPr>
          </a:p>
          <a:p>
            <a:pPr algn="l" defTabSz="393192">
              <a:defRPr sz="2580">
                <a:solidFill>
                  <a:srgbClr val="202124"/>
                </a:solidFill>
                <a:latin typeface="Arial"/>
                <a:ea typeface="Arial"/>
                <a:cs typeface="Arial"/>
                <a:sym typeface="Arial"/>
              </a:defRPr>
            </a:pPr>
            <a:r>
              <a:t>Is a process in computer science used to achieve agreement on a single data value among distributed processes or systems. Consensus algorithms are designed to achieve reliability in a network involving multiple unreliable nodes.</a:t>
            </a:r>
            <a:endParaRPr sz="1032"/>
          </a:p>
        </p:txBody>
      </p:sp>
      <p:sp>
        <p:nvSpPr>
          <p:cNvPr id="263" name="Metamask/Wallet…"/>
          <p:cNvSpPr txBox="1"/>
          <p:nvPr/>
        </p:nvSpPr>
        <p:spPr>
          <a:xfrm>
            <a:off x="5433483" y="8786637"/>
            <a:ext cx="4418726"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Metamask/Wallet</a:t>
            </a:r>
            <a:endParaRPr b="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sz="2700">
                <a:solidFill>
                  <a:srgbClr val="56565A"/>
                </a:solidFill>
              </a:defRPr>
            </a:pPr>
            <a:r>
              <a:t>A </a:t>
            </a:r>
            <a:r>
              <a:rPr b="1">
                <a:solidFill>
                  <a:srgbClr val="5F6368"/>
                </a:solidFill>
              </a:rPr>
              <a:t>blockchain wallet</a:t>
            </a:r>
            <a:r>
              <a:t> is a digital </a:t>
            </a:r>
            <a:r>
              <a:rPr b="1">
                <a:solidFill>
                  <a:srgbClr val="5F6368"/>
                </a:solidFill>
              </a:rPr>
              <a:t>wallet</a:t>
            </a:r>
            <a:r>
              <a:t> that allows users to store and manage their Bitcoin, Ether, and other cryptocurrencies. </a:t>
            </a:r>
          </a:p>
        </p:txBody>
      </p:sp>
      <p:sp>
        <p:nvSpPr>
          <p:cNvPr id="264" name="Nouce…"/>
          <p:cNvSpPr txBox="1"/>
          <p:nvPr/>
        </p:nvSpPr>
        <p:spPr>
          <a:xfrm>
            <a:off x="10153650" y="8786637"/>
            <a:ext cx="4418726" cy="47523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0834" algn="l" defTabSz="443484">
              <a:defRPr b="1" sz="2328">
                <a:solidFill>
                  <a:srgbClr val="0070C0"/>
                </a:solidFill>
              </a:defRPr>
            </a:pPr>
            <a:r>
              <a:rPr sz="3880"/>
              <a:t>Nouce</a:t>
            </a:r>
            <a:endParaRPr b="0">
              <a:solidFill>
                <a:srgbClr val="56565A"/>
              </a:solidFill>
            </a:endParaRPr>
          </a:p>
          <a:p>
            <a:pPr marL="70834" algn="l" defTabSz="443484">
              <a:defRPr b="1" sz="2328">
                <a:solidFill>
                  <a:srgbClr val="0070C0"/>
                </a:solidFill>
              </a:defRPr>
            </a:pPr>
            <a:endParaRPr b="0" sz="1164">
              <a:solidFill>
                <a:srgbClr val="000000"/>
              </a:solidFill>
            </a:endParaRPr>
          </a:p>
          <a:p>
            <a:pPr marL="70834" algn="l" defTabSz="443484">
              <a:defRPr sz="2328">
                <a:solidFill>
                  <a:srgbClr val="56565A"/>
                </a:solidFill>
              </a:defRPr>
            </a:pPr>
            <a:r>
              <a:t>Nonce is used by authentication protocols </a:t>
            </a:r>
            <a:r>
              <a:rPr b="1"/>
              <a:t>to ensure that old communications cannot be reprocessed</a:t>
            </a:r>
            <a:r>
              <a:t>. Hashing. Proof of work systems use nonce values to vary input to a cryptographic hash function. This helps fulfill arbitrary conditions and provide a desired difficulty.</a:t>
            </a:r>
          </a:p>
        </p:txBody>
      </p:sp>
      <p:sp>
        <p:nvSpPr>
          <p:cNvPr id="265" name="Decentralized…"/>
          <p:cNvSpPr txBox="1"/>
          <p:nvPr/>
        </p:nvSpPr>
        <p:spPr>
          <a:xfrm>
            <a:off x="14873816" y="8799337"/>
            <a:ext cx="4418726"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Decentralized</a:t>
            </a:r>
            <a:endParaRPr b="0" sz="1200">
              <a:solidFill>
                <a:srgbClr val="000000"/>
              </a:solidFill>
            </a:endParaRPr>
          </a:p>
          <a:p>
            <a:pPr marL="73025" algn="l" defTabSz="457200">
              <a:defRPr>
                <a:solidFill>
                  <a:srgbClr val="56565A"/>
                </a:solidFill>
              </a:defRPr>
            </a:pPr>
            <a:endParaRPr sz="1200">
              <a:solidFill>
                <a:srgbClr val="000000"/>
              </a:solidFill>
            </a:endParaRPr>
          </a:p>
          <a:p>
            <a:pPr marL="73025" algn="l" defTabSz="457200">
              <a:defRPr>
                <a:solidFill>
                  <a:srgbClr val="56565A"/>
                </a:solidFill>
              </a:defRPr>
            </a:pPr>
            <a:r>
              <a:t>In blockchain, decentralization refers to the transfer of control and decision-making from a centralised entity (individual, organisation, or group thereof) to a distributed network.</a:t>
            </a:r>
            <a:endParaRPr sz="1200">
              <a:solidFill>
                <a:srgbClr val="000000"/>
              </a:solidFill>
            </a:endParaRPr>
          </a:p>
        </p:txBody>
      </p:sp>
      <p:sp>
        <p:nvSpPr>
          <p:cNvPr id="266" name="Consortium…"/>
          <p:cNvSpPr txBox="1"/>
          <p:nvPr/>
        </p:nvSpPr>
        <p:spPr>
          <a:xfrm>
            <a:off x="19593983" y="8786637"/>
            <a:ext cx="4418727"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Consortium</a:t>
            </a:r>
            <a:endParaRPr sz="4000"/>
          </a:p>
          <a:p>
            <a:pPr marL="73025" algn="l" defTabSz="457200">
              <a:defRPr b="1">
                <a:solidFill>
                  <a:srgbClr val="0070C0"/>
                </a:solidFill>
              </a:defRPr>
            </a:pPr>
            <a:endParaRPr b="0" sz="1200">
              <a:solidFill>
                <a:srgbClr val="000000"/>
              </a:solidFill>
            </a:endParaRPr>
          </a:p>
          <a:p>
            <a:pPr marL="73025" algn="l" defTabSz="457200">
              <a:defRPr>
                <a:solidFill>
                  <a:srgbClr val="56565A"/>
                </a:solidFill>
              </a:defRPr>
            </a:pPr>
            <a:r>
              <a:t>Blockchain technology where instead of only a single organisation, multiple organizations govern the platform.</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Where does blockchain fit in the process"/>
          <p:cNvSpPr txBox="1"/>
          <p:nvPr>
            <p:ph type="title"/>
          </p:nvPr>
        </p:nvSpPr>
        <p:spPr>
          <a:prstGeom prst="rect">
            <a:avLst/>
          </a:prstGeom>
        </p:spPr>
        <p:txBody>
          <a:bodyPr/>
          <a:lstStyle/>
          <a:p>
            <a:pPr/>
            <a:r>
              <a:t>Where does blockchain fit in the process</a:t>
            </a:r>
          </a:p>
        </p:txBody>
      </p:sp>
      <p:sp>
        <p:nvSpPr>
          <p:cNvPr id="269" name="Blockchain is the source of tr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Blockchain is the source of truth</a:t>
            </a:r>
          </a:p>
        </p:txBody>
      </p:sp>
      <p:pic>
        <p:nvPicPr>
          <p:cNvPr id="270" name="Image" descr="Image"/>
          <p:cNvPicPr>
            <a:picLocks noChangeAspect="1"/>
          </p:cNvPicPr>
          <p:nvPr/>
        </p:nvPicPr>
        <p:blipFill>
          <a:blip r:embed="rId2">
            <a:extLst/>
          </a:blip>
          <a:stretch>
            <a:fillRect/>
          </a:stretch>
        </p:blipFill>
        <p:spPr>
          <a:xfrm>
            <a:off x="2881839" y="3798556"/>
            <a:ext cx="18247788" cy="915590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Web 3"/>
          <p:cNvSpPr txBox="1"/>
          <p:nvPr>
            <p:ph type="title"/>
          </p:nvPr>
        </p:nvSpPr>
        <p:spPr>
          <a:prstGeom prst="rect">
            <a:avLst/>
          </a:prstGeom>
        </p:spPr>
        <p:txBody>
          <a:bodyPr/>
          <a:lstStyle/>
          <a:p>
            <a:pPr/>
            <a:r>
              <a:t>Web 3</a:t>
            </a:r>
          </a:p>
        </p:txBody>
      </p:sp>
      <p:sp>
        <p:nvSpPr>
          <p:cNvPr id="273" name="Yes they has been 3 of the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Yes they has been 3 of them…</a:t>
            </a:r>
          </a:p>
        </p:txBody>
      </p:sp>
      <p:sp>
        <p:nvSpPr>
          <p:cNvPr id="274" name="Web 1.0…"/>
          <p:cNvSpPr txBox="1"/>
          <p:nvPr>
            <p:ph type="body" sz="quarter" idx="1"/>
          </p:nvPr>
        </p:nvSpPr>
        <p:spPr>
          <a:xfrm>
            <a:off x="1206500" y="6915505"/>
            <a:ext cx="6400449" cy="5980991"/>
          </a:xfrm>
          <a:prstGeom prst="rect">
            <a:avLst/>
          </a:prstGeom>
        </p:spPr>
        <p:txBody>
          <a:bodyPr/>
          <a:lstStyle/>
          <a:p>
            <a:pPr marL="73025" indent="0" defTabSz="457200">
              <a:lnSpc>
                <a:spcPct val="100000"/>
              </a:lnSpc>
              <a:spcBef>
                <a:spcPts val="0"/>
              </a:spcBef>
              <a:buSzTx/>
              <a:buNone/>
              <a:defRPr b="1" sz="2400">
                <a:solidFill>
                  <a:srgbClr val="0070C0"/>
                </a:solidFill>
                <a:latin typeface="Arial"/>
                <a:ea typeface="Arial"/>
                <a:cs typeface="Arial"/>
                <a:sym typeface="Arial"/>
              </a:defRPr>
            </a:pPr>
            <a:r>
              <a:rPr sz="4000"/>
              <a:t>Web 1.0</a:t>
            </a:r>
            <a:r>
              <a:rPr b="0">
                <a:solidFill>
                  <a:srgbClr val="56565A"/>
                </a:solidFill>
              </a:rPr>
              <a:t> </a:t>
            </a:r>
            <a:endParaRPr b="0">
              <a:solidFill>
                <a:srgbClr val="56565A"/>
              </a:solidFill>
            </a:endParaRPr>
          </a:p>
          <a:p>
            <a:pPr marL="73025" indent="0" defTabSz="457200">
              <a:lnSpc>
                <a:spcPct val="100000"/>
              </a:lnSpc>
              <a:spcBef>
                <a:spcPts val="0"/>
              </a:spcBef>
              <a:buSzTx/>
              <a:buNone/>
              <a:defRPr b="1" sz="2400">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indent="0" defTabSz="457200">
              <a:lnSpc>
                <a:spcPct val="100000"/>
              </a:lnSpc>
              <a:spcBef>
                <a:spcPts val="0"/>
              </a:spcBef>
              <a:buSzTx/>
              <a:buNone/>
              <a:defRPr sz="2700">
                <a:solidFill>
                  <a:srgbClr val="56565A"/>
                </a:solidFill>
                <a:latin typeface="Arial"/>
                <a:ea typeface="Arial"/>
                <a:cs typeface="Arial"/>
                <a:sym typeface="Arial"/>
              </a:defRPr>
            </a:pPr>
            <a:r>
              <a:t>The first iteration of the web represents the web 1.0, which, according to Berners-Lee, is the “</a:t>
            </a:r>
            <a:r>
              <a:rPr b="1"/>
              <a:t>read-only web</a:t>
            </a:r>
            <a:r>
              <a:t>.” In other words, the early web allowed us to search for information and read it. There was very little in the way of user interaction or content generation.</a:t>
            </a:r>
          </a:p>
        </p:txBody>
      </p:sp>
      <p:sp>
        <p:nvSpPr>
          <p:cNvPr id="275" name="Web 2.0…"/>
          <p:cNvSpPr txBox="1"/>
          <p:nvPr/>
        </p:nvSpPr>
        <p:spPr>
          <a:xfrm>
            <a:off x="8199966" y="6915505"/>
            <a:ext cx="6400450"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Web 2.0</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r>
              <a:t>Web 2.0 also gave rise to web apps, self-publishing platforms like WordPress, as well as social media sites. 1. Examples of Web 2.0 sites include </a:t>
            </a:r>
            <a:r>
              <a:rPr b="1"/>
              <a:t>Wikipedia, Facebook, Twitter, and various blogs</a:t>
            </a:r>
            <a:r>
              <a:t>, which all have transformed the way the same information is shared and delivered.</a:t>
            </a:r>
          </a:p>
        </p:txBody>
      </p:sp>
      <p:sp>
        <p:nvSpPr>
          <p:cNvPr id="276" name="Web 3.0…"/>
          <p:cNvSpPr txBox="1"/>
          <p:nvPr/>
        </p:nvSpPr>
        <p:spPr>
          <a:xfrm>
            <a:off x="15447433" y="6915505"/>
            <a:ext cx="6400450"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7913" algn="l" defTabSz="425195">
              <a:defRPr b="1" sz="2232">
                <a:solidFill>
                  <a:srgbClr val="0070C0"/>
                </a:solidFill>
                <a:latin typeface="Arial"/>
                <a:ea typeface="Arial"/>
                <a:cs typeface="Arial"/>
                <a:sym typeface="Arial"/>
              </a:defRPr>
            </a:pPr>
            <a:r>
              <a:rPr sz="3720"/>
              <a:t>Web 3.0</a:t>
            </a:r>
            <a:r>
              <a:rPr b="0">
                <a:solidFill>
                  <a:srgbClr val="56565A"/>
                </a:solidFill>
              </a:rPr>
              <a:t> </a:t>
            </a:r>
          </a:p>
          <a:p>
            <a:pPr algn="l" defTabSz="425195">
              <a:defRPr sz="1116">
                <a:solidFill>
                  <a:srgbClr val="202124"/>
                </a:solidFill>
                <a:latin typeface="Arial"/>
                <a:ea typeface="Arial"/>
                <a:cs typeface="Arial"/>
                <a:sym typeface="Arial"/>
              </a:defRPr>
            </a:pPr>
          </a:p>
          <a:p>
            <a:pPr algn="l" defTabSz="425195">
              <a:defRPr sz="2790">
                <a:solidFill>
                  <a:srgbClr val="202124"/>
                </a:solidFill>
                <a:latin typeface="Arial"/>
                <a:ea typeface="Arial"/>
                <a:cs typeface="Arial"/>
                <a:sym typeface="Arial"/>
              </a:defRPr>
            </a:pPr>
            <a:r>
              <a:t>Web 3.0, also known as the </a:t>
            </a:r>
            <a:r>
              <a:rPr b="1"/>
              <a:t>third-generation internet</a:t>
            </a:r>
            <a:r>
              <a:t>, is the next evolution of the World Wide Web. It provides a data-driven Semantic Web employing a machine-based understanding of data with the objective of developing a more intelligent and connected web experience for users.</a:t>
            </a:r>
            <a:endParaRPr>
              <a:solidFill>
                <a:srgbClr val="000000"/>
              </a:solidFill>
              <a:latin typeface="Times Roman"/>
              <a:ea typeface="Times Roman"/>
              <a:cs typeface="Times Roman"/>
              <a:sym typeface="Times Roman"/>
            </a:endParaRPr>
          </a:p>
        </p:txBody>
      </p:sp>
      <p:sp>
        <p:nvSpPr>
          <p:cNvPr id="277" name="Advances in web technologies have made blockchain viable, this new iteration of the technology is Web 3. It is home to all the features that allow use to create, manage and consume information from blockchain"/>
          <p:cNvSpPr txBox="1"/>
          <p:nvPr/>
        </p:nvSpPr>
        <p:spPr>
          <a:xfrm>
            <a:off x="1206500" y="3626204"/>
            <a:ext cx="21971000" cy="29577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sz="4800">
                <a:solidFill>
                  <a:srgbClr val="202124"/>
                </a:solidFill>
                <a:latin typeface="Arial"/>
                <a:ea typeface="Arial"/>
                <a:cs typeface="Arial"/>
                <a:sym typeface="Arial"/>
              </a:defRPr>
            </a:lvl1pPr>
          </a:lstStyle>
          <a:p>
            <a:pPr/>
            <a:r>
              <a:t>Advances in web technologies have made blockchain viable, this new iteration of the technology is Web 3. It is home to all the features that allow use to create, manage and consume information from blockchain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Ask questions"/>
          <p:cNvSpPr txBox="1"/>
          <p:nvPr>
            <p:ph type="body" sz="half" idx="1"/>
          </p:nvPr>
        </p:nvSpPr>
        <p:spPr>
          <a:xfrm>
            <a:off x="1206500" y="1075927"/>
            <a:ext cx="21971000" cy="5891959"/>
          </a:xfrm>
          <a:prstGeom prst="rect">
            <a:avLst/>
          </a:prstGeom>
        </p:spPr>
        <p:txBody>
          <a:bodyPr/>
          <a:lstStyle/>
          <a:p>
            <a:pPr/>
            <a:r>
              <a:t>Ask questions</a:t>
            </a:r>
          </a:p>
        </p:txBody>
      </p:sp>
      <p:sp>
        <p:nvSpPr>
          <p:cNvPr id="158" name="You will gain more out of this course by asking as many questions as you can while we go through the topics will help your understanding.…"/>
          <p:cNvSpPr txBox="1"/>
          <p:nvPr>
            <p:ph type="body" idx="21"/>
          </p:nvPr>
        </p:nvSpPr>
        <p:spPr>
          <a:xfrm>
            <a:off x="1206500" y="8262180"/>
            <a:ext cx="21971000" cy="4307059"/>
          </a:xfrm>
          <a:prstGeom prst="rect">
            <a:avLst/>
          </a:prstGeom>
          <a:extLst>
            <a:ext uri="{C572A759-6A51-4108-AA02-DFA0A04FC94B}">
              <ma14:wrappingTextBoxFlag xmlns:ma14="http://schemas.microsoft.com/office/mac/drawingml/2011/main" val="1"/>
            </a:ext>
          </a:extLst>
        </p:spPr>
        <p:txBody>
          <a:bodyPr/>
          <a:lstStyle/>
          <a:p>
            <a:pPr defTabSz="767715">
              <a:defRPr sz="5115"/>
            </a:pPr>
            <a:r>
              <a:t>You will gain more out of this course by asking as many questions as you can while we go through the topics will help your understanding. </a:t>
            </a:r>
          </a:p>
          <a:p>
            <a:pPr defTabSz="767715">
              <a:defRPr sz="5115"/>
            </a:pPr>
          </a:p>
          <a:p>
            <a:pPr defTabSz="767715">
              <a:defRPr sz="5115"/>
            </a:pPr>
            <a:r>
              <a:t>Remember no question is too silly if you do not understand something, trust me you will not be the only one wanting to know the answer.</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Development"/>
          <p:cNvSpPr txBox="1"/>
          <p:nvPr>
            <p:ph type="title"/>
          </p:nvPr>
        </p:nvSpPr>
        <p:spPr>
          <a:prstGeom prst="rect">
            <a:avLst/>
          </a:prstGeom>
        </p:spPr>
        <p:txBody>
          <a:bodyPr/>
          <a:lstStyle/>
          <a:p>
            <a:pPr/>
            <a:r>
              <a:t>Development</a:t>
            </a:r>
          </a:p>
        </p:txBody>
      </p:sp>
      <p:sp>
        <p:nvSpPr>
          <p:cNvPr id="280" name="You are a consumer of blockchain, not a developer of blockchai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You are a consumer of blockchain, not a developer of blockchain</a:t>
            </a:r>
          </a:p>
        </p:txBody>
      </p:sp>
      <p:sp>
        <p:nvSpPr>
          <p:cNvPr id="281" name="Blockchain Software Developer: Blockchain software developers maintain a rather high-level interaction with the Blockchain. Their role is to use the algorithms developed by core Blockchain developers and incorporate them into their applications, developi"/>
          <p:cNvSpPr txBox="1"/>
          <p:nvPr>
            <p:ph type="body" idx="1"/>
          </p:nvPr>
        </p:nvSpPr>
        <p:spPr>
          <a:prstGeom prst="rect">
            <a:avLst/>
          </a:prstGeom>
        </p:spPr>
        <p:txBody>
          <a:bodyPr/>
          <a:lstStyle>
            <a:lvl1pPr marL="0" indent="0">
              <a:buSzTx/>
              <a:buNone/>
            </a:lvl1pPr>
          </a:lstStyle>
          <a:p>
            <a:pPr/>
            <a:r>
              <a:t>Blockchain Software Developer: Blockchain software developers maintain a rather high-level interaction with the Blockchain. Their role is to use the algorithms developed by core Blockchain developers and incorporate them into their applications, developing decentralized applications that run on the Blockchain.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83" name="Questions so far?"/>
          <p:cNvSpPr txBox="1"/>
          <p:nvPr>
            <p:ph type="title"/>
          </p:nvPr>
        </p:nvSpPr>
        <p:spPr>
          <a:prstGeom prst="rect">
            <a:avLst/>
          </a:prstGeom>
        </p:spPr>
        <p:txBody>
          <a:bodyPr/>
          <a:lstStyle/>
          <a:p>
            <a:pPr/>
            <a:r>
              <a:t>Questions so far?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echnology"/>
          <p:cNvSpPr txBox="1"/>
          <p:nvPr>
            <p:ph type="title"/>
          </p:nvPr>
        </p:nvSpPr>
        <p:spPr>
          <a:prstGeom prst="rect">
            <a:avLst/>
          </a:prstGeom>
        </p:spPr>
        <p:txBody>
          <a:bodyPr/>
          <a:lstStyle/>
          <a:p>
            <a:pPr/>
            <a:r>
              <a:t>Technology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What does blockchain need to exist"/>
          <p:cNvSpPr txBox="1"/>
          <p:nvPr>
            <p:ph type="title"/>
          </p:nvPr>
        </p:nvSpPr>
        <p:spPr>
          <a:prstGeom prst="rect">
            <a:avLst/>
          </a:prstGeom>
        </p:spPr>
        <p:txBody>
          <a:bodyPr/>
          <a:lstStyle/>
          <a:p>
            <a:pPr/>
            <a:r>
              <a:t>What does blockchain need to exist</a:t>
            </a:r>
          </a:p>
        </p:txBody>
      </p:sp>
      <p:sp>
        <p:nvSpPr>
          <p:cNvPr id="288" name="It’s more than you thin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It’s more than you think!</a:t>
            </a:r>
          </a:p>
        </p:txBody>
      </p:sp>
      <p:sp>
        <p:nvSpPr>
          <p:cNvPr id="289" name="There are many steps that go into building a blockchain solution we are really only concentrating on step 5 for this course…"/>
          <p:cNvSpPr txBox="1"/>
          <p:nvPr>
            <p:ph type="body" idx="1"/>
          </p:nvPr>
        </p:nvSpPr>
        <p:spPr>
          <a:xfrm>
            <a:off x="1206500" y="3576092"/>
            <a:ext cx="21971000" cy="8928424"/>
          </a:xfrm>
          <a:prstGeom prst="rect">
            <a:avLst/>
          </a:prstGeom>
        </p:spPr>
        <p:txBody>
          <a:bodyPr/>
          <a:lstStyle/>
          <a:p>
            <a:pPr marL="0" indent="0" defTabSz="457200">
              <a:lnSpc>
                <a:spcPct val="100000"/>
              </a:lnSpc>
              <a:spcBef>
                <a:spcPts val="400"/>
              </a:spcBef>
              <a:buSzTx/>
              <a:buNone/>
              <a:defRPr sz="4200">
                <a:solidFill>
                  <a:srgbClr val="202124"/>
                </a:solidFill>
                <a:latin typeface="Arial"/>
                <a:ea typeface="Arial"/>
                <a:cs typeface="Arial"/>
                <a:sym typeface="Arial"/>
              </a:defRPr>
            </a:pPr>
            <a:r>
              <a:t>There are many steps that go into building a blockchain solution we are really only concentrating on step 5 for this course</a:t>
            </a:r>
          </a:p>
          <a:p>
            <a:pPr marL="0" indent="0" defTabSz="457200">
              <a:lnSpc>
                <a:spcPct val="150000"/>
              </a:lnSpc>
              <a:spcBef>
                <a:spcPts val="400"/>
              </a:spcBef>
              <a:buSzTx/>
              <a:buNone/>
              <a:defRPr sz="4200">
                <a:solidFill>
                  <a:srgbClr val="202124"/>
                </a:solidFill>
                <a:latin typeface="Arial"/>
                <a:ea typeface="Arial"/>
                <a:cs typeface="Arial"/>
                <a:sym typeface="Arial"/>
              </a:defRPr>
            </a:pPr>
          </a:p>
          <a:p>
            <a:pPr marL="0" indent="0" defTabSz="457200">
              <a:lnSpc>
                <a:spcPct val="150000"/>
              </a:lnSpc>
              <a:spcBef>
                <a:spcPts val="400"/>
              </a:spcBef>
              <a:buSzTx/>
              <a:buNone/>
              <a:defRPr sz="4200">
                <a:solidFill>
                  <a:srgbClr val="202124"/>
                </a:solidFill>
                <a:latin typeface="Arial"/>
                <a:ea typeface="Arial"/>
                <a:cs typeface="Arial"/>
                <a:sym typeface="Arial"/>
              </a:defRPr>
            </a:pPr>
            <a:r>
              <a:t>Step 1: Identify a Suitable Use-case.</a:t>
            </a:r>
          </a:p>
          <a:p>
            <a:pPr marL="0" indent="0" defTabSz="457200">
              <a:lnSpc>
                <a:spcPct val="150000"/>
              </a:lnSpc>
              <a:spcBef>
                <a:spcPts val="400"/>
              </a:spcBef>
              <a:buSzTx/>
              <a:buNone/>
              <a:defRPr sz="4200">
                <a:solidFill>
                  <a:srgbClr val="202124"/>
                </a:solidFill>
                <a:latin typeface="Arial"/>
                <a:ea typeface="Arial"/>
                <a:cs typeface="Arial"/>
                <a:sym typeface="Arial"/>
              </a:defRPr>
            </a:pPr>
            <a:r>
              <a:t>Step 2: Identify the Most Suitable Consensus Mechanism.</a:t>
            </a:r>
          </a:p>
          <a:p>
            <a:pPr marL="0" indent="0" defTabSz="457200">
              <a:lnSpc>
                <a:spcPct val="150000"/>
              </a:lnSpc>
              <a:spcBef>
                <a:spcPts val="400"/>
              </a:spcBef>
              <a:buSzTx/>
              <a:buNone/>
              <a:defRPr sz="4200">
                <a:solidFill>
                  <a:srgbClr val="202124"/>
                </a:solidFill>
                <a:latin typeface="Arial"/>
                <a:ea typeface="Arial"/>
                <a:cs typeface="Arial"/>
                <a:sym typeface="Arial"/>
              </a:defRPr>
            </a:pPr>
            <a:r>
              <a:t>Step 3: Identify the Most Suitable Platform.</a:t>
            </a:r>
          </a:p>
          <a:p>
            <a:pPr marL="0" indent="0" defTabSz="457200">
              <a:lnSpc>
                <a:spcPct val="150000"/>
              </a:lnSpc>
              <a:spcBef>
                <a:spcPts val="400"/>
              </a:spcBef>
              <a:buSzTx/>
              <a:buNone/>
              <a:defRPr sz="4200">
                <a:solidFill>
                  <a:srgbClr val="202124"/>
                </a:solidFill>
                <a:latin typeface="Arial"/>
                <a:ea typeface="Arial"/>
                <a:cs typeface="Arial"/>
                <a:sym typeface="Arial"/>
              </a:defRPr>
            </a:pPr>
            <a:r>
              <a:t>Step 4: Designing the Nodes. </a:t>
            </a:r>
          </a:p>
          <a:p>
            <a:pPr marL="0" indent="0" defTabSz="457200">
              <a:lnSpc>
                <a:spcPct val="150000"/>
              </a:lnSpc>
              <a:spcBef>
                <a:spcPts val="400"/>
              </a:spcBef>
              <a:buSzTx/>
              <a:buNone/>
              <a:defRPr sz="4200">
                <a:solidFill>
                  <a:srgbClr val="202124"/>
                </a:solidFill>
                <a:latin typeface="Arial"/>
                <a:ea typeface="Arial"/>
                <a:cs typeface="Arial"/>
                <a:sym typeface="Arial"/>
              </a:defRPr>
            </a:pPr>
            <a:r>
              <a:t>Step 5: Design the Blockchain Instance (Smart contracts, Inputs and Outputs, deployment). </a:t>
            </a:r>
          </a:p>
          <a:p>
            <a:pPr marL="0" indent="0" defTabSz="457200">
              <a:lnSpc>
                <a:spcPct val="150000"/>
              </a:lnSpc>
              <a:spcBef>
                <a:spcPts val="400"/>
              </a:spcBef>
              <a:buSzTx/>
              <a:buNone/>
              <a:defRPr sz="4200">
                <a:solidFill>
                  <a:srgbClr val="202124"/>
                </a:solidFill>
                <a:latin typeface="Arial"/>
                <a:ea typeface="Arial"/>
                <a:cs typeface="Arial"/>
                <a:sym typeface="Arial"/>
              </a:defRPr>
            </a:pPr>
            <a:r>
              <a:t>Step 6: Building the APIs. </a:t>
            </a:r>
          </a:p>
          <a:p>
            <a:pPr marL="0" indent="0" defTabSz="457200">
              <a:lnSpc>
                <a:spcPct val="150000"/>
              </a:lnSpc>
              <a:spcBef>
                <a:spcPts val="400"/>
              </a:spcBef>
              <a:buSzTx/>
              <a:buNone/>
              <a:defRPr sz="4200">
                <a:solidFill>
                  <a:srgbClr val="202124"/>
                </a:solidFill>
                <a:latin typeface="Arial"/>
                <a:ea typeface="Arial"/>
                <a:cs typeface="Arial"/>
                <a:sym typeface="Arial"/>
              </a:defRPr>
            </a:pPr>
            <a:r>
              <a:t>Step 7: Design the Admin and User Interface.</a:t>
            </a:r>
          </a:p>
        </p:txBody>
      </p:sp>
      <p:sp>
        <p:nvSpPr>
          <p:cNvPr id="290" name="Rectangle"/>
          <p:cNvSpPr/>
          <p:nvPr/>
        </p:nvSpPr>
        <p:spPr>
          <a:xfrm>
            <a:off x="787400" y="9521378"/>
            <a:ext cx="22701159" cy="1002762"/>
          </a:xfrm>
          <a:prstGeom prst="rect">
            <a:avLst/>
          </a:prstGeom>
          <a:ln w="63500">
            <a:solidFill>
              <a:srgbClr val="3A8B37"/>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Do we agree on this?"/>
          <p:cNvSpPr txBox="1"/>
          <p:nvPr>
            <p:ph type="title"/>
          </p:nvPr>
        </p:nvSpPr>
        <p:spPr>
          <a:prstGeom prst="rect">
            <a:avLst/>
          </a:prstGeom>
        </p:spPr>
        <p:txBody>
          <a:bodyPr/>
          <a:lstStyle/>
          <a:p>
            <a:pPr/>
            <a:r>
              <a:t>Do we agree on this?</a:t>
            </a:r>
          </a:p>
        </p:txBody>
      </p:sp>
      <p:sp>
        <p:nvSpPr>
          <p:cNvPr id="293" name="Types of consensu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Types of consensus</a:t>
            </a:r>
          </a:p>
        </p:txBody>
      </p:sp>
      <p:sp>
        <p:nvSpPr>
          <p:cNvPr id="294" name="There are 3 main consensus algorithms, these agree on the correct state of a given piece of information, this is the key to how blockchain technology works"/>
          <p:cNvSpPr txBox="1"/>
          <p:nvPr>
            <p:ph type="body" sz="quarter" idx="1"/>
          </p:nvPr>
        </p:nvSpPr>
        <p:spPr>
          <a:xfrm>
            <a:off x="1206500" y="3626204"/>
            <a:ext cx="21971000" cy="1926209"/>
          </a:xfrm>
          <a:prstGeom prst="rect">
            <a:avLst/>
          </a:prstGeom>
        </p:spPr>
        <p:txBody>
          <a:bodyPr/>
          <a:lstStyle>
            <a:lvl1pPr marL="0" indent="0" defTabSz="457200">
              <a:lnSpc>
                <a:spcPct val="100000"/>
              </a:lnSpc>
              <a:spcBef>
                <a:spcPts val="0"/>
              </a:spcBef>
              <a:buSzTx/>
              <a:buNone/>
              <a:defRPr>
                <a:solidFill>
                  <a:srgbClr val="202124"/>
                </a:solidFill>
                <a:latin typeface="Arial"/>
                <a:ea typeface="Arial"/>
                <a:cs typeface="Arial"/>
                <a:sym typeface="Arial"/>
              </a:defRPr>
            </a:lvl1pPr>
          </a:lstStyle>
          <a:p>
            <a:pPr/>
            <a:r>
              <a:t>There are 3 main consensus algorithms, these agree on the correct state of a given piece of information, this is the key to how blockchain technology works</a:t>
            </a:r>
          </a:p>
        </p:txBody>
      </p:sp>
      <p:sp>
        <p:nvSpPr>
          <p:cNvPr id="295" name="Proof of Stake (POS)…"/>
          <p:cNvSpPr txBox="1"/>
          <p:nvPr/>
        </p:nvSpPr>
        <p:spPr>
          <a:xfrm>
            <a:off x="8199966" y="5464068"/>
            <a:ext cx="6872622" cy="77239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7913" algn="l" defTabSz="425195">
              <a:spcBef>
                <a:spcPts val="1800"/>
              </a:spcBef>
              <a:defRPr b="1" sz="3906">
                <a:solidFill>
                  <a:srgbClr val="0070C0"/>
                </a:solidFill>
              </a:defRPr>
            </a:pPr>
            <a:r>
              <a:t>Proof of Stake (POS)</a:t>
            </a:r>
          </a:p>
          <a:p>
            <a:pPr marL="67913" algn="l" defTabSz="425195">
              <a:defRPr b="1" sz="2232">
                <a:solidFill>
                  <a:srgbClr val="0070C0"/>
                </a:solidFill>
              </a:defRPr>
            </a:pPr>
            <a:endParaRPr b="0" sz="1116">
              <a:solidFill>
                <a:srgbClr val="000000"/>
              </a:solidFill>
            </a:endParaRPr>
          </a:p>
          <a:p>
            <a:pPr algn="l" defTabSz="425195">
              <a:spcBef>
                <a:spcPts val="1100"/>
              </a:spcBef>
              <a:defRPr sz="2790">
                <a:solidFill>
                  <a:srgbClr val="4C4C4C"/>
                </a:solidFill>
                <a:latin typeface="Helvetica"/>
                <a:ea typeface="Helvetica"/>
                <a:cs typeface="Helvetica"/>
                <a:sym typeface="Helvetica"/>
              </a:defRPr>
            </a:pPr>
            <a:r>
              <a:t>Proof-of-stake comes with a number of improvements to the proof-of-work system:</a:t>
            </a:r>
          </a:p>
          <a:p>
            <a:pPr marL="354329" indent="-354329" algn="l" defTabSz="425195">
              <a:spcBef>
                <a:spcPts val="800"/>
              </a:spcBef>
              <a:buSzPct val="40000"/>
              <a:buBlip>
                <a:blip r:embed="rId2"/>
              </a:buBlip>
              <a:defRPr sz="2790">
                <a:solidFill>
                  <a:srgbClr val="4C4C4C"/>
                </a:solidFill>
                <a:latin typeface="Helvetica"/>
                <a:ea typeface="Helvetica"/>
                <a:cs typeface="Helvetica"/>
                <a:sym typeface="Helvetica"/>
              </a:defRPr>
            </a:pPr>
            <a:r>
              <a:t>better energy efficiency – you don't need to use lots of energy mining blocks</a:t>
            </a:r>
          </a:p>
          <a:p>
            <a:pPr marL="354329" indent="-354329" algn="l" defTabSz="425195">
              <a:spcBef>
                <a:spcPts val="800"/>
              </a:spcBef>
              <a:buSzPct val="40000"/>
              <a:buBlip>
                <a:blip r:embed="rId2"/>
              </a:buBlip>
              <a:defRPr sz="2790">
                <a:solidFill>
                  <a:srgbClr val="4C4C4C"/>
                </a:solidFill>
                <a:latin typeface="Helvetica"/>
                <a:ea typeface="Helvetica"/>
                <a:cs typeface="Helvetica"/>
                <a:sym typeface="Helvetica"/>
              </a:defRPr>
            </a:pPr>
            <a:r>
              <a:t>lower barriers to entry, reduced hardware requirements – you don't need elite hardware to stand a chance of creating new blocks</a:t>
            </a:r>
          </a:p>
          <a:p>
            <a:pPr marL="354329" indent="-354329" algn="l" defTabSz="425195">
              <a:spcBef>
                <a:spcPts val="800"/>
              </a:spcBef>
              <a:buSzPct val="40000"/>
              <a:buBlip>
                <a:blip r:embed="rId2"/>
              </a:buBlip>
              <a:defRPr sz="2790">
                <a:solidFill>
                  <a:srgbClr val="4C4C4C"/>
                </a:solidFill>
                <a:latin typeface="Helvetica"/>
                <a:ea typeface="Helvetica"/>
                <a:cs typeface="Helvetica"/>
                <a:sym typeface="Helvetica"/>
              </a:defRPr>
            </a:pPr>
            <a:r>
              <a:t>stronger immunity to centralisation – proof-of-stake should lead to more nodes in the network</a:t>
            </a:r>
          </a:p>
          <a:p>
            <a:pPr marL="354329" indent="-354329" algn="l" defTabSz="425195">
              <a:spcBef>
                <a:spcPts val="800"/>
              </a:spcBef>
              <a:buSzPct val="40000"/>
              <a:buBlip>
                <a:blip r:embed="rId2"/>
              </a:buBlip>
              <a:defRPr sz="2790">
                <a:solidFill>
                  <a:srgbClr val="4C4C4C"/>
                </a:solidFill>
                <a:latin typeface="Helvetica"/>
                <a:ea typeface="Helvetica"/>
                <a:cs typeface="Helvetica"/>
                <a:sym typeface="Helvetica"/>
              </a:defRPr>
            </a:pPr>
            <a:r>
              <a:t>stronger support for </a:t>
            </a:r>
            <a:r>
              <a:rPr u="sng">
                <a:solidFill>
                  <a:srgbClr val="1C1CFF"/>
                </a:solidFill>
                <a:hlinkClick r:id="rId3" invalidUrl="" action="" tgtFrame="" tooltip="" history="1" highlightClick="0" endSnd="0"/>
              </a:rPr>
              <a:t>shard chains</a:t>
            </a:r>
            <a:r>
              <a:t> – a key upgrade in scaling the Ethereum network</a:t>
            </a:r>
          </a:p>
          <a:p>
            <a:pPr marL="67913" algn="l" defTabSz="425195">
              <a:defRPr sz="2511">
                <a:solidFill>
                  <a:srgbClr val="56565A"/>
                </a:solidFill>
              </a:defRPr>
            </a:pPr>
            <a:endParaRPr sz="1116">
              <a:solidFill>
                <a:srgbClr val="000000"/>
              </a:solidFill>
            </a:endParaRPr>
          </a:p>
        </p:txBody>
      </p:sp>
      <p:sp>
        <p:nvSpPr>
          <p:cNvPr id="296" name="Practical Byzantine Fault Tolerance (PBFT)…"/>
          <p:cNvSpPr txBox="1"/>
          <p:nvPr/>
        </p:nvSpPr>
        <p:spPr>
          <a:xfrm>
            <a:off x="15447433" y="5464068"/>
            <a:ext cx="6872622" cy="77239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7913" algn="l" defTabSz="425195">
              <a:defRPr b="1" sz="3906">
                <a:solidFill>
                  <a:srgbClr val="0070C0"/>
                </a:solidFill>
              </a:defRPr>
            </a:pPr>
            <a:r>
              <a:t>Practical Byzantine Fault Tolerance (PBFT)</a:t>
            </a:r>
          </a:p>
          <a:p>
            <a:pPr marL="67913" algn="l" defTabSz="425195">
              <a:defRPr b="1" sz="2232">
                <a:solidFill>
                  <a:srgbClr val="0070C0"/>
                </a:solidFill>
              </a:defRPr>
            </a:pPr>
            <a:endParaRPr b="0" sz="1116">
              <a:solidFill>
                <a:srgbClr val="000000"/>
              </a:solidFill>
            </a:endParaRPr>
          </a:p>
          <a:p>
            <a:pPr marL="67913" algn="l" defTabSz="425195">
              <a:defRPr sz="2790">
                <a:solidFill>
                  <a:srgbClr val="000000"/>
                </a:solidFill>
              </a:defRPr>
            </a:pPr>
            <a:r>
              <a:t>PBFT consensus rounds are called views and are broken into 4 phases:</a:t>
            </a:r>
          </a:p>
          <a:p>
            <a:pPr marL="67913" algn="l" defTabSz="425195">
              <a:defRPr sz="2790">
                <a:solidFill>
                  <a:srgbClr val="000000"/>
                </a:solidFill>
              </a:defRPr>
            </a:pPr>
          </a:p>
          <a:p>
            <a:pPr marL="425195" indent="-295275" algn="l" defTabSz="425195">
              <a:spcBef>
                <a:spcPts val="1800"/>
              </a:spcBef>
              <a:buClr>
                <a:srgbClr val="181818"/>
              </a:buClr>
              <a:buSzPct val="100000"/>
              <a:buFont typeface="Helvetica"/>
              <a:buAutoNum type="arabicPeriod" startAt="1"/>
              <a:defRPr sz="2790">
                <a:solidFill>
                  <a:srgbClr val="181818"/>
                </a:solidFill>
                <a:latin typeface="Helvetica"/>
                <a:ea typeface="Helvetica"/>
                <a:cs typeface="Helvetica"/>
                <a:sym typeface="Helvetica"/>
              </a:defRPr>
            </a:pPr>
            <a:r>
              <a:t>A client sends a request to the leader node to invoke a service operation.</a:t>
            </a:r>
          </a:p>
          <a:p>
            <a:pPr marL="425195" indent="-295275" algn="l" defTabSz="425195">
              <a:spcBef>
                <a:spcPts val="1800"/>
              </a:spcBef>
              <a:buClr>
                <a:srgbClr val="181818"/>
              </a:buClr>
              <a:buSzPct val="100000"/>
              <a:buFont typeface="Helvetica"/>
              <a:buAutoNum type="arabicPeriod" startAt="1"/>
              <a:defRPr sz="2790">
                <a:solidFill>
                  <a:srgbClr val="181818"/>
                </a:solidFill>
                <a:latin typeface="Helvetica"/>
                <a:ea typeface="Helvetica"/>
                <a:cs typeface="Helvetica"/>
                <a:sym typeface="Helvetica"/>
              </a:defRPr>
            </a:pPr>
            <a:r>
              <a:t>The leading node broadcasts the request to the backup nodes.</a:t>
            </a:r>
          </a:p>
          <a:p>
            <a:pPr marL="425195" indent="-295275" algn="l" defTabSz="425195">
              <a:spcBef>
                <a:spcPts val="1800"/>
              </a:spcBef>
              <a:buClr>
                <a:srgbClr val="181818"/>
              </a:buClr>
              <a:buSzPct val="100000"/>
              <a:buFont typeface="Helvetica"/>
              <a:buAutoNum type="arabicPeriod" startAt="1"/>
              <a:defRPr sz="2790">
                <a:solidFill>
                  <a:srgbClr val="181818"/>
                </a:solidFill>
                <a:latin typeface="Helvetica"/>
                <a:ea typeface="Helvetica"/>
                <a:cs typeface="Helvetica"/>
                <a:sym typeface="Helvetica"/>
              </a:defRPr>
            </a:pPr>
            <a:r>
              <a:t>The nodes execute the request, then send a reply to the client.</a:t>
            </a:r>
          </a:p>
          <a:p>
            <a:pPr marL="425195" indent="-295275" algn="l" defTabSz="425195">
              <a:spcBef>
                <a:spcPts val="1800"/>
              </a:spcBef>
              <a:buClr>
                <a:srgbClr val="181818"/>
              </a:buClr>
              <a:buSzPct val="100000"/>
              <a:buFont typeface="Helvetica"/>
              <a:buAutoNum type="arabicPeriod" startAt="1"/>
              <a:defRPr sz="2790">
                <a:solidFill>
                  <a:srgbClr val="181818"/>
                </a:solidFill>
                <a:latin typeface="Helvetica"/>
                <a:ea typeface="Helvetica"/>
                <a:cs typeface="Helvetica"/>
                <a:sym typeface="Helvetica"/>
              </a:defRPr>
            </a:pPr>
            <a:r>
              <a:t>The client awaits f+1 replies from different nodes with the same result, where f represents the maximum number of potentially faulty nodes.</a:t>
            </a:r>
          </a:p>
        </p:txBody>
      </p:sp>
      <p:sp>
        <p:nvSpPr>
          <p:cNvPr id="297" name="Proof of Work (POW)…"/>
          <p:cNvSpPr txBox="1"/>
          <p:nvPr/>
        </p:nvSpPr>
        <p:spPr>
          <a:xfrm>
            <a:off x="1206500" y="5464068"/>
            <a:ext cx="6618621" cy="77239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2071" algn="l" defTabSz="388620">
              <a:defRPr b="1" sz="3570">
                <a:solidFill>
                  <a:srgbClr val="0070C0"/>
                </a:solidFill>
              </a:defRPr>
            </a:pPr>
            <a:r>
              <a:t>Proof of Work (POW)</a:t>
            </a:r>
          </a:p>
          <a:p>
            <a:pPr marL="62071" algn="l" defTabSz="388620">
              <a:defRPr b="1" sz="2550">
                <a:solidFill>
                  <a:srgbClr val="0070C0"/>
                </a:solidFill>
              </a:defRPr>
            </a:pPr>
          </a:p>
          <a:p>
            <a:pPr algn="l" defTabSz="388620">
              <a:spcBef>
                <a:spcPts val="2500"/>
              </a:spcBef>
              <a:defRPr sz="2550">
                <a:solidFill>
                  <a:srgbClr val="000000"/>
                </a:solidFill>
              </a:defRPr>
            </a:pPr>
            <a:r>
              <a:t>Proof-of-Work is a consensus algorithm that validates the transaction verification of a miner.</a:t>
            </a:r>
          </a:p>
          <a:p>
            <a:pPr algn="l" defTabSz="388620">
              <a:spcBef>
                <a:spcPts val="2500"/>
              </a:spcBef>
              <a:defRPr sz="2550">
                <a:solidFill>
                  <a:srgbClr val="000000"/>
                </a:solidFill>
              </a:defRPr>
            </a:pPr>
            <a:r>
              <a:t>Proof-of-Work is basically the miner ensuring the verifier that the mining process is valid and accurate.</a:t>
            </a:r>
          </a:p>
          <a:p>
            <a:pPr algn="l" defTabSz="388620">
              <a:spcBef>
                <a:spcPts val="2500"/>
              </a:spcBef>
              <a:defRPr sz="2550">
                <a:solidFill>
                  <a:srgbClr val="000000"/>
                </a:solidFill>
              </a:defRPr>
            </a:pPr>
            <a:r>
              <a:t>Solving the algorithm from the miner is really hard, but checking the validity of the verification is very easy.</a:t>
            </a:r>
          </a:p>
          <a:p>
            <a:pPr algn="l" defTabSz="388620">
              <a:spcBef>
                <a:spcPts val="2500"/>
              </a:spcBef>
              <a:defRPr sz="2550">
                <a:solidFill>
                  <a:srgbClr val="000000"/>
                </a:solidFill>
              </a:defRPr>
            </a:pPr>
            <a:r>
              <a:t>Advantages of POW are decentralization and the security it provides.</a:t>
            </a:r>
          </a:p>
          <a:p>
            <a:pPr algn="l" defTabSz="388620">
              <a:spcBef>
                <a:spcPts val="2500"/>
              </a:spcBef>
              <a:defRPr sz="2550">
                <a:solidFill>
                  <a:srgbClr val="000000"/>
                </a:solidFill>
              </a:defRPr>
            </a:pPr>
            <a:r>
              <a:t>Drawbacks of POW are the cost and the centralisation in practical terms because of mining pools.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Not all networks are created equal!"/>
          <p:cNvSpPr txBox="1"/>
          <p:nvPr>
            <p:ph type="title"/>
          </p:nvPr>
        </p:nvSpPr>
        <p:spPr>
          <a:prstGeom prst="rect">
            <a:avLst/>
          </a:prstGeom>
        </p:spPr>
        <p:txBody>
          <a:bodyPr/>
          <a:lstStyle/>
          <a:p>
            <a:pPr/>
            <a:r>
              <a:t>Not all networks are created equal!</a:t>
            </a:r>
          </a:p>
        </p:txBody>
      </p:sp>
      <p:sp>
        <p:nvSpPr>
          <p:cNvPr id="300" name="With so many crypto currencies and blockchain providers where to you star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09930">
              <a:defRPr sz="4730"/>
            </a:lvl1pPr>
          </a:lstStyle>
          <a:p>
            <a:pPr/>
            <a:r>
              <a:t>With so many crypto currencies and blockchain providers where to you start</a:t>
            </a:r>
          </a:p>
        </p:txBody>
      </p:sp>
      <p:sp>
        <p:nvSpPr>
          <p:cNvPr id="301" name="BigChainDB…"/>
          <p:cNvSpPr txBox="1"/>
          <p:nvPr>
            <p:ph type="body" sz="half" idx="1"/>
          </p:nvPr>
        </p:nvSpPr>
        <p:spPr>
          <a:xfrm>
            <a:off x="1511300" y="3573422"/>
            <a:ext cx="7308099" cy="10096959"/>
          </a:xfrm>
          <a:prstGeom prst="rect">
            <a:avLst/>
          </a:prstGeom>
        </p:spPr>
        <p:txBody>
          <a:bodyPr/>
          <a:lstStyle/>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BigChainDB</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Chain Core</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Corda</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Credits</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Domus Tower Blockchain</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Elements Blockchain Platform</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Eris:db</a:t>
            </a:r>
          </a:p>
          <a:p>
            <a:pPr marL="0" indent="0" defTabSz="411479">
              <a:lnSpc>
                <a:spcPct val="100000"/>
              </a:lnSpc>
              <a:spcBef>
                <a:spcPts val="0"/>
              </a:spcBef>
              <a:buSzTx/>
              <a:buNone/>
              <a:defRPr b="1" sz="3689">
                <a:solidFill>
                  <a:srgbClr val="334155"/>
                </a:solidFill>
                <a:latin typeface="Helvetica"/>
                <a:ea typeface="Helvetica"/>
                <a:cs typeface="Helvetica"/>
                <a:sym typeface="Helvetica"/>
              </a:defRPr>
            </a:pPr>
            <a:r>
              <a:t>Ethereum</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HydraChain</a:t>
            </a:r>
          </a:p>
          <a:p>
            <a:pPr marL="0" indent="0" defTabSz="411479">
              <a:lnSpc>
                <a:spcPct val="100000"/>
              </a:lnSpc>
              <a:spcBef>
                <a:spcPts val="0"/>
              </a:spcBef>
              <a:buSzTx/>
              <a:buNone/>
              <a:defRPr b="1" sz="3689">
                <a:solidFill>
                  <a:srgbClr val="334155"/>
                </a:solidFill>
                <a:latin typeface="Helvetica"/>
                <a:ea typeface="Helvetica"/>
                <a:cs typeface="Helvetica"/>
                <a:sym typeface="Helvetica"/>
              </a:defRPr>
            </a:pPr>
            <a:r>
              <a:t>Hyperledger Fabric</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Hyperledger Iroha</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Hyperledger Sawtooth</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Multichain</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Openchain</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Quorum</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Stellar</a:t>
            </a:r>
          </a:p>
          <a:p>
            <a:pPr marL="0" indent="0" defTabSz="411479">
              <a:lnSpc>
                <a:spcPct val="100000"/>
              </a:lnSpc>
              <a:spcBef>
                <a:spcPts val="0"/>
              </a:spcBef>
              <a:buSzTx/>
              <a:buNone/>
              <a:defRPr sz="3689">
                <a:solidFill>
                  <a:srgbClr val="334155"/>
                </a:solidFill>
                <a:latin typeface="Helvetica"/>
                <a:ea typeface="Helvetica"/>
                <a:cs typeface="Helvetica"/>
                <a:sym typeface="Helvetica"/>
              </a:defRPr>
            </a:pPr>
            <a:r>
              <a:t>Symbiont Assembly</a:t>
            </a:r>
          </a:p>
        </p:txBody>
      </p:sp>
      <p:sp>
        <p:nvSpPr>
          <p:cNvPr id="302" name="Hyperledger Fabric…"/>
          <p:cNvSpPr txBox="1"/>
          <p:nvPr/>
        </p:nvSpPr>
        <p:spPr>
          <a:xfrm>
            <a:off x="15972367" y="3867504"/>
            <a:ext cx="6400450"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Hyperledger Fabric</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r>
              <a:t>Hyperledger is a global enterprise blockchain project that offers the necessary framework, standards, guidelines, and tools to build open-source blockchains and related applications for use across various industries.</a:t>
            </a:r>
          </a:p>
        </p:txBody>
      </p:sp>
      <p:sp>
        <p:nvSpPr>
          <p:cNvPr id="303" name="Ethereum…"/>
          <p:cNvSpPr txBox="1"/>
          <p:nvPr/>
        </p:nvSpPr>
        <p:spPr>
          <a:xfrm>
            <a:off x="8978900" y="3867504"/>
            <a:ext cx="6400449" cy="59809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Ethereum</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r>
              <a:t>Ethereum is a decentralized, open-source blockchain with smart contract functionality. Ether is the native cryptocurrency of the platform. Among cryptocurrencies, Ether is second only to Bitcoin in market capitalisation. </a:t>
            </a:r>
          </a:p>
        </p:txBody>
      </p:sp>
      <p:sp>
        <p:nvSpPr>
          <p:cNvPr id="304" name="Text"/>
          <p:cNvSpPr txBox="1"/>
          <p:nvPr/>
        </p:nvSpPr>
        <p:spPr>
          <a:xfrm>
            <a:off x="5953968" y="14858141"/>
            <a:ext cx="517030" cy="323553"/>
          </a:xfrm>
          <a:prstGeom prst="rect">
            <a:avLst/>
          </a:prstGeom>
          <a:ln w="12700">
            <a:miter lim="400000"/>
          </a:ln>
        </p:spPr>
        <p:txBody>
          <a:bodyPr wrap="none" lIns="50800" tIns="50800" rIns="50800" bIns="50800" anchor="ctr">
            <a:spAutoFit/>
          </a:bodyPr>
          <a:lstStyle/>
          <a:p>
            <a:pPr algn="l" defTabSz="457200">
              <a:defRPr b="1" sz="1600">
                <a:solidFill>
                  <a:srgbClr val="202124"/>
                </a:solidFill>
                <a:latin typeface="Arial"/>
                <a:ea typeface="Arial"/>
                <a:cs typeface="Arial"/>
                <a:sym typeface="Arial"/>
              </a:defRPr>
            </a:pPr>
          </a:p>
        </p:txBody>
      </p:sp>
      <p:sp>
        <p:nvSpPr>
          <p:cNvPr id="305" name="Ethereum is a public network. All the transactions are entirely transparent and anyone with access to the internet can view these transactions. Hyperledger is limited access or allowed blockchain network."/>
          <p:cNvSpPr txBox="1"/>
          <p:nvPr/>
        </p:nvSpPr>
        <p:spPr>
          <a:xfrm>
            <a:off x="8966200" y="7689389"/>
            <a:ext cx="12693956" cy="2807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73025" algn="l" defTabSz="457200">
              <a:defRPr>
                <a:solidFill>
                  <a:srgbClr val="0070C0"/>
                </a:solidFill>
                <a:latin typeface="Arial"/>
                <a:ea typeface="Arial"/>
                <a:cs typeface="Arial"/>
                <a:sym typeface="Arial"/>
              </a:defRPr>
            </a:lvl1pPr>
          </a:lstStyle>
          <a:p>
            <a:pPr/>
            <a:r>
              <a:t>Ethereum is a public network. All the transactions are entirely transparent and anyone with access to the internet can view these transactions. Hyperledger is limited access or allowed blockchain network.</a:t>
            </a:r>
          </a:p>
        </p:txBody>
      </p:sp>
      <p:sp>
        <p:nvSpPr>
          <p:cNvPr id="306" name="We will be using the Ethereum network for the practical part of this course"/>
          <p:cNvSpPr txBox="1"/>
          <p:nvPr/>
        </p:nvSpPr>
        <p:spPr>
          <a:xfrm>
            <a:off x="8991775" y="11028906"/>
            <a:ext cx="13112908" cy="25013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73025" algn="l" defTabSz="457200">
              <a:defRPr sz="4000">
                <a:solidFill>
                  <a:srgbClr val="56565A"/>
                </a:solidFill>
              </a:defRPr>
            </a:lvl1pPr>
          </a:lstStyle>
          <a:p>
            <a:pPr>
              <a:defRPr sz="2700"/>
            </a:pPr>
            <a:r>
              <a:rPr sz="4000"/>
              <a:t>We will be using the Ethereum network for the practical part of this course</a:t>
            </a:r>
            <a:endParaRPr sz="1200">
              <a:solidFill>
                <a:srgbClr val="000000"/>
              </a:solidFill>
            </a:endParaR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One size does not fit all"/>
          <p:cNvSpPr txBox="1"/>
          <p:nvPr>
            <p:ph type="title"/>
          </p:nvPr>
        </p:nvSpPr>
        <p:spPr>
          <a:prstGeom prst="rect">
            <a:avLst/>
          </a:prstGeom>
        </p:spPr>
        <p:txBody>
          <a:bodyPr/>
          <a:lstStyle/>
          <a:p>
            <a:pPr/>
            <a:r>
              <a:t>One size does not fit all</a:t>
            </a:r>
          </a:p>
        </p:txBody>
      </p:sp>
      <p:sp>
        <p:nvSpPr>
          <p:cNvPr id="309" name="It all depends on what you need to d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It all depends on what you need to do</a:t>
            </a:r>
          </a:p>
        </p:txBody>
      </p:sp>
      <p:sp>
        <p:nvSpPr>
          <p:cNvPr id="310" name="Public…"/>
          <p:cNvSpPr txBox="1"/>
          <p:nvPr>
            <p:ph type="body" sz="quarter" idx="1"/>
          </p:nvPr>
        </p:nvSpPr>
        <p:spPr>
          <a:xfrm>
            <a:off x="1206500" y="4248504"/>
            <a:ext cx="6400449" cy="4726906"/>
          </a:xfrm>
          <a:prstGeom prst="rect">
            <a:avLst/>
          </a:prstGeom>
        </p:spPr>
        <p:txBody>
          <a:bodyPr/>
          <a:lstStyle/>
          <a:p>
            <a:pPr marL="73025" indent="0" defTabSz="457200">
              <a:lnSpc>
                <a:spcPct val="100000"/>
              </a:lnSpc>
              <a:spcBef>
                <a:spcPts val="0"/>
              </a:spcBef>
              <a:buSzTx/>
              <a:buNone/>
              <a:defRPr b="1" sz="2400">
                <a:solidFill>
                  <a:srgbClr val="0070C0"/>
                </a:solidFill>
              </a:defRPr>
            </a:pPr>
            <a:r>
              <a:rPr sz="4000"/>
              <a:t>Public</a:t>
            </a:r>
            <a:r>
              <a:rPr b="0">
                <a:solidFill>
                  <a:srgbClr val="56565A"/>
                </a:solidFill>
              </a:rPr>
              <a:t> </a:t>
            </a:r>
            <a:endParaRPr b="0">
              <a:solidFill>
                <a:srgbClr val="56565A"/>
              </a:solidFill>
            </a:endParaRPr>
          </a:p>
          <a:p>
            <a:pPr marL="73025" indent="0" defTabSz="457200">
              <a:lnSpc>
                <a:spcPct val="100000"/>
              </a:lnSpc>
              <a:spcBef>
                <a:spcPts val="0"/>
              </a:spcBef>
              <a:buSzTx/>
              <a:buNone/>
              <a:defRPr b="1" sz="2400">
                <a:solidFill>
                  <a:srgbClr val="0070C0"/>
                </a:solidFill>
              </a:defRPr>
            </a:pPr>
            <a:endParaRPr b="0" sz="1200">
              <a:solidFill>
                <a:srgbClr val="000000"/>
              </a:solidFill>
            </a:endParaRPr>
          </a:p>
          <a:p>
            <a:pPr marL="73025" indent="0" defTabSz="457200">
              <a:lnSpc>
                <a:spcPct val="100000"/>
              </a:lnSpc>
              <a:spcBef>
                <a:spcPts val="0"/>
              </a:spcBef>
              <a:buSzTx/>
              <a:buNone/>
              <a:defRPr sz="2700">
                <a:solidFill>
                  <a:srgbClr val="56565A"/>
                </a:solidFill>
              </a:defRPr>
            </a:pPr>
            <a:r>
              <a:t>Public blockchains are designed to be fully accessible by everyone. No one individual or entity controls which transactions are recorded in the blockchain or the order in which they are processed.</a:t>
            </a:r>
            <a:endParaRPr sz="1200">
              <a:solidFill>
                <a:srgbClr val="000000"/>
              </a:solidFill>
            </a:endParaRPr>
          </a:p>
        </p:txBody>
      </p:sp>
      <p:sp>
        <p:nvSpPr>
          <p:cNvPr id="311" name="Private…"/>
          <p:cNvSpPr txBox="1"/>
          <p:nvPr/>
        </p:nvSpPr>
        <p:spPr>
          <a:xfrm>
            <a:off x="8199966" y="4248504"/>
            <a:ext cx="6400450"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Private</a:t>
            </a:r>
            <a:r>
              <a:rPr b="0">
                <a:solidFill>
                  <a:srgbClr val="56565A"/>
                </a:solidFill>
              </a:rPr>
              <a:t> </a:t>
            </a:r>
            <a:endParaRPr b="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sz="2700">
                <a:solidFill>
                  <a:srgbClr val="56565A"/>
                </a:solidFill>
              </a:defRPr>
            </a:pPr>
            <a:r>
              <a:t>Participants need consent to join the networks</a:t>
            </a:r>
            <a:r>
              <a:rPr>
                <a:solidFill>
                  <a:srgbClr val="000000"/>
                </a:solidFill>
              </a:rPr>
              <a:t>  </a:t>
            </a:r>
            <a:r>
              <a:t>transactions are private and are only available to ecosystem participants that have been given permission to join the network</a:t>
            </a:r>
            <a:r>
              <a:rPr>
                <a:solidFill>
                  <a:srgbClr val="000000"/>
                </a:solidFill>
              </a:rPr>
              <a:t> p</a:t>
            </a:r>
            <a:r>
              <a:t>rivate blockchains are more centralised than public blockchains</a:t>
            </a:r>
            <a:endParaRPr sz="1200">
              <a:solidFill>
                <a:srgbClr val="000000"/>
              </a:solidFill>
            </a:endParaRPr>
          </a:p>
        </p:txBody>
      </p:sp>
      <p:sp>
        <p:nvSpPr>
          <p:cNvPr id="312" name="Hybrid…"/>
          <p:cNvSpPr txBox="1"/>
          <p:nvPr/>
        </p:nvSpPr>
        <p:spPr>
          <a:xfrm>
            <a:off x="15447433" y="4248504"/>
            <a:ext cx="6400450"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9373" algn="l" defTabSz="434340">
              <a:defRPr b="1" sz="2280">
                <a:solidFill>
                  <a:srgbClr val="0070C0"/>
                </a:solidFill>
              </a:defRPr>
            </a:pPr>
            <a:r>
              <a:rPr sz="3800"/>
              <a:t>Hybrid</a:t>
            </a:r>
            <a:r>
              <a:rPr b="0">
                <a:solidFill>
                  <a:srgbClr val="56565A"/>
                </a:solidFill>
              </a:rPr>
              <a:t> </a:t>
            </a:r>
            <a:endParaRPr b="0">
              <a:solidFill>
                <a:srgbClr val="56565A"/>
              </a:solidFill>
            </a:endParaRPr>
          </a:p>
          <a:p>
            <a:pPr marL="69373" algn="l" defTabSz="434340">
              <a:defRPr b="1" sz="2280">
                <a:solidFill>
                  <a:srgbClr val="0070C0"/>
                </a:solidFill>
              </a:defRPr>
            </a:pPr>
            <a:endParaRPr b="0" sz="1140">
              <a:solidFill>
                <a:srgbClr val="000000"/>
              </a:solidFill>
            </a:endParaRPr>
          </a:p>
          <a:p>
            <a:pPr marL="69373" algn="l" defTabSz="434340">
              <a:defRPr sz="2565">
                <a:solidFill>
                  <a:srgbClr val="56565A"/>
                </a:solidFill>
              </a:defRPr>
            </a:pPr>
            <a:r>
              <a:t>The hybrid blockchains use a combination of the public and private blockchain principles. There are many scenarios, having permissions to write to the Blockchain, but anyone can read it. Or accessing content that is not practical to store on the main Blockchain and use our platform for off-chain content</a:t>
            </a:r>
            <a:endParaRPr>
              <a:solidFill>
                <a:srgbClr val="000000"/>
              </a:solidFill>
            </a:endParaRPr>
          </a:p>
          <a:p>
            <a:pPr marL="69373" algn="l" defTabSz="434340">
              <a:defRPr sz="2565">
                <a:solidFill>
                  <a:srgbClr val="56565A"/>
                </a:solidFill>
              </a:defRPr>
            </a:pPr>
            <a:endParaRPr>
              <a:solidFill>
                <a:srgbClr val="000000"/>
              </a:solidFill>
            </a:endParaRPr>
          </a:p>
        </p:txBody>
      </p:sp>
      <p:sp>
        <p:nvSpPr>
          <p:cNvPr id="313" name="Lets talk practical……"/>
          <p:cNvSpPr txBox="1"/>
          <p:nvPr/>
        </p:nvSpPr>
        <p:spPr>
          <a:xfrm>
            <a:off x="8190893" y="9924304"/>
            <a:ext cx="14547744" cy="29673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chemeClr val="accent3">
                    <a:hueOff val="914338"/>
                    <a:satOff val="31515"/>
                    <a:lumOff val="-30790"/>
                  </a:schemeClr>
                </a:solidFill>
              </a:defRPr>
            </a:pPr>
            <a:r>
              <a:rPr sz="4000"/>
              <a:t>Lets talk practical…</a:t>
            </a:r>
            <a:endParaRPr b="0"/>
          </a:p>
          <a:p>
            <a:pPr marL="73025" algn="l" defTabSz="457200">
              <a:defRPr b="1">
                <a:solidFill>
                  <a:srgbClr val="0070C0"/>
                </a:solidFill>
              </a:defRPr>
            </a:pPr>
            <a:endParaRPr b="0" sz="1200">
              <a:solidFill>
                <a:srgbClr val="000000"/>
              </a:solidFill>
            </a:endParaRPr>
          </a:p>
          <a:p>
            <a:pPr marL="73025" algn="l" defTabSz="457200">
              <a:defRPr sz="2933">
                <a:solidFill>
                  <a:srgbClr val="56565A"/>
                </a:solidFill>
              </a:defRPr>
            </a:pPr>
            <a:r>
              <a:t>You are a song writer and you have just written the best lyrics in the history of the world, you want to share them with everyone but because they are that good you want to con</a:t>
            </a:r>
            <a:endParaRPr sz="1200">
              <a:solidFill>
                <a:srgbClr val="000000"/>
              </a:solidFill>
            </a:endParaRPr>
          </a:p>
        </p:txBody>
      </p:sp>
      <p:sp>
        <p:nvSpPr>
          <p:cNvPr id="314" name="Consortium…"/>
          <p:cNvSpPr txBox="1"/>
          <p:nvPr/>
        </p:nvSpPr>
        <p:spPr>
          <a:xfrm>
            <a:off x="1206500" y="8558038"/>
            <a:ext cx="6400449"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defRPr>
            </a:pPr>
            <a:r>
              <a:rPr sz="4000"/>
              <a:t>Consortium</a:t>
            </a:r>
            <a:r>
              <a:rPr b="0">
                <a:solidFill>
                  <a:srgbClr val="56565A"/>
                </a:solidFill>
              </a:rPr>
              <a:t> </a:t>
            </a:r>
            <a:endParaRPr b="0">
              <a:solidFill>
                <a:srgbClr val="56565A"/>
              </a:solidFill>
            </a:endParaRPr>
          </a:p>
          <a:p>
            <a:pPr marL="73025" algn="l" defTabSz="457200">
              <a:defRPr b="1">
                <a:solidFill>
                  <a:srgbClr val="0070C0"/>
                </a:solidFill>
              </a:defRPr>
            </a:pPr>
            <a:endParaRPr b="0" sz="1200">
              <a:solidFill>
                <a:srgbClr val="000000"/>
              </a:solidFill>
            </a:endParaRPr>
          </a:p>
          <a:p>
            <a:pPr marL="73025" algn="l" defTabSz="457200">
              <a:defRPr sz="2700">
                <a:solidFill>
                  <a:srgbClr val="56565A"/>
                </a:solidFill>
              </a:defRPr>
            </a:pPr>
            <a:r>
              <a:t>Federated blockchain or consortium blockchain is a blockchain technology where instead of only a single organisation, multiple organizations govern the platform. It's not a public platform rather a permissioned platform.</a:t>
            </a:r>
            <a:endParaRPr sz="1200">
              <a:solidFill>
                <a:srgbClr val="000000"/>
              </a:solidFill>
            </a:endParaR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Cryptocurrencies"/>
          <p:cNvSpPr txBox="1"/>
          <p:nvPr>
            <p:ph type="title"/>
          </p:nvPr>
        </p:nvSpPr>
        <p:spPr>
          <a:prstGeom prst="rect">
            <a:avLst/>
          </a:prstGeom>
        </p:spPr>
        <p:txBody>
          <a:bodyPr/>
          <a:lstStyle/>
          <a:p>
            <a:pPr/>
            <a:r>
              <a:t>Cryptocurrencies</a:t>
            </a:r>
          </a:p>
        </p:txBody>
      </p:sp>
      <p:sp>
        <p:nvSpPr>
          <p:cNvPr id="317" name="The new paper mone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new paper money</a:t>
            </a:r>
          </a:p>
        </p:txBody>
      </p:sp>
      <p:pic>
        <p:nvPicPr>
          <p:cNvPr id="318" name="Image" descr="Image"/>
          <p:cNvPicPr>
            <a:picLocks noChangeAspect="1"/>
          </p:cNvPicPr>
          <p:nvPr/>
        </p:nvPicPr>
        <p:blipFill>
          <a:blip r:embed="rId2">
            <a:extLst/>
          </a:blip>
          <a:stretch>
            <a:fillRect/>
          </a:stretch>
        </p:blipFill>
        <p:spPr>
          <a:xfrm>
            <a:off x="9837497" y="2398666"/>
            <a:ext cx="14421230" cy="10802003"/>
          </a:xfrm>
          <a:prstGeom prst="rect">
            <a:avLst/>
          </a:prstGeom>
          <a:ln w="12700">
            <a:miter lim="400000"/>
          </a:ln>
        </p:spPr>
      </p:pic>
      <p:sp>
        <p:nvSpPr>
          <p:cNvPr id="319" name="Cryptocurrency is an encrypted data string that denotes a unit of currency. It is monitored and organised by a peer-to-peer network called a blockchain, which also serves as a secure ledger of transactions, e.g., buying, selling, and transferring.…"/>
          <p:cNvSpPr txBox="1"/>
          <p:nvPr>
            <p:ph type="body" sz="half" idx="1"/>
          </p:nvPr>
        </p:nvSpPr>
        <p:spPr>
          <a:xfrm>
            <a:off x="1206500" y="4159604"/>
            <a:ext cx="9724981" cy="8256012"/>
          </a:xfrm>
          <a:prstGeom prst="rect">
            <a:avLst/>
          </a:prstGeom>
        </p:spPr>
        <p:txBody>
          <a:bodyPr/>
          <a:lstStyle/>
          <a:p>
            <a:pPr marL="0" indent="0">
              <a:buSzTx/>
              <a:buNone/>
            </a:pPr>
            <a:r>
              <a:t>Cryptocurrency is an encrypted data string that denotes a unit of currency. It is monitored and organised by a peer-to-peer network called a blockchain, which also serves as a secure ledger of transactions, e.g., buying, selling, and transferring.</a:t>
            </a:r>
          </a:p>
          <a:p>
            <a:pPr marL="0" indent="0">
              <a:buSzTx/>
              <a:buNone/>
            </a:pPr>
            <a:r>
              <a:t>Let’s take a look some of the most popular cryptocurrencies and what are the differences.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NFT - Non fungible tokens"/>
          <p:cNvSpPr txBox="1"/>
          <p:nvPr>
            <p:ph type="title"/>
          </p:nvPr>
        </p:nvSpPr>
        <p:spPr>
          <a:prstGeom prst="rect">
            <a:avLst/>
          </a:prstGeom>
        </p:spPr>
        <p:txBody>
          <a:bodyPr/>
          <a:lstStyle/>
          <a:p>
            <a:pPr/>
            <a:r>
              <a:t>NFT - Non fungible tokens</a:t>
            </a:r>
          </a:p>
        </p:txBody>
      </p:sp>
      <p:sp>
        <p:nvSpPr>
          <p:cNvPr id="322" name="The new digital banksy or are they just monkey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new digital banksy or are they just monkeys</a:t>
            </a:r>
          </a:p>
        </p:txBody>
      </p:sp>
      <p:sp>
        <p:nvSpPr>
          <p:cNvPr id="323" name="Within those quirky artworks, there's a unique digital identifier that cannot be copied, substituted, or subdivided, that is recorded in a blockchain, and that is used to certify authenticity and ownership (as of a specific digital asset and specific rig"/>
          <p:cNvSpPr txBox="1"/>
          <p:nvPr>
            <p:ph type="body" sz="half" idx="1"/>
          </p:nvPr>
        </p:nvSpPr>
        <p:spPr>
          <a:xfrm>
            <a:off x="1206500" y="4248504"/>
            <a:ext cx="10619582" cy="8256012"/>
          </a:xfrm>
          <a:prstGeom prst="rect">
            <a:avLst/>
          </a:prstGeom>
        </p:spPr>
        <p:txBody>
          <a:bodyPr/>
          <a:lstStyle/>
          <a:p>
            <a:pPr marL="0" indent="0" defTabSz="457200">
              <a:lnSpc>
                <a:spcPct val="100000"/>
              </a:lnSpc>
              <a:spcBef>
                <a:spcPts val="0"/>
              </a:spcBef>
              <a:buSzTx/>
              <a:buNone/>
              <a:defRPr>
                <a:solidFill>
                  <a:srgbClr val="202124"/>
                </a:solidFill>
                <a:latin typeface="Arial"/>
                <a:ea typeface="Arial"/>
                <a:cs typeface="Arial"/>
                <a:sym typeface="Arial"/>
              </a:defRPr>
            </a:pPr>
            <a:r>
              <a:t>Within those quirky artworks, there's a unique digital identifier that cannot be copied, substituted, or subdivided, that is recorded in a </a:t>
            </a:r>
            <a:r>
              <a:rPr>
                <a:solidFill>
                  <a:srgbClr val="265667"/>
                </a:solidFill>
                <a:hlinkClick r:id="rId2" invalidUrl="" action="" tgtFrame="" tooltip="" history="1" highlightClick="0" endSnd="0"/>
              </a:rPr>
              <a:t>blockchain</a:t>
            </a:r>
            <a:r>
              <a:t>, and that is used to certify authenticity and ownership (as of a specific digital asset and specific rights relating to it)</a:t>
            </a:r>
          </a:p>
          <a:p>
            <a:pPr marL="0" indent="0" defTabSz="457200">
              <a:lnSpc>
                <a:spcPct val="100000"/>
              </a:lnSpc>
              <a:spcBef>
                <a:spcPts val="0"/>
              </a:spcBef>
              <a:buSzTx/>
              <a:buNone/>
              <a:defRPr>
                <a:solidFill>
                  <a:srgbClr val="202124"/>
                </a:solidFill>
                <a:latin typeface="Arial"/>
                <a:ea typeface="Arial"/>
                <a:cs typeface="Arial"/>
                <a:sym typeface="Arial"/>
              </a:defRPr>
            </a:pPr>
          </a:p>
          <a:p>
            <a:pPr marL="0" indent="0" defTabSz="457200">
              <a:lnSpc>
                <a:spcPct val="100000"/>
              </a:lnSpc>
              <a:spcBef>
                <a:spcPts val="0"/>
              </a:spcBef>
              <a:buSzTx/>
              <a:buNone/>
              <a:defRPr>
                <a:solidFill>
                  <a:srgbClr val="202124"/>
                </a:solidFill>
                <a:latin typeface="Arial"/>
                <a:ea typeface="Arial"/>
                <a:cs typeface="Arial"/>
                <a:sym typeface="Arial"/>
              </a:defRPr>
            </a:pPr>
            <a:r>
              <a:t>Anyone can create digital artwork and produce a NFT and in todays market you can make a lot of money</a:t>
            </a:r>
          </a:p>
        </p:txBody>
      </p:sp>
      <p:pic>
        <p:nvPicPr>
          <p:cNvPr id="324" name="Image" descr="Image"/>
          <p:cNvPicPr>
            <a:picLocks noChangeAspect="1"/>
          </p:cNvPicPr>
          <p:nvPr/>
        </p:nvPicPr>
        <p:blipFill>
          <a:blip r:embed="rId3">
            <a:extLst/>
          </a:blip>
          <a:srcRect l="21031" t="0" r="18699" b="0"/>
          <a:stretch>
            <a:fillRect/>
          </a:stretch>
        </p:blipFill>
        <p:spPr>
          <a:xfrm>
            <a:off x="12399897" y="3751130"/>
            <a:ext cx="10619541" cy="925063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Digital identities"/>
          <p:cNvSpPr txBox="1"/>
          <p:nvPr>
            <p:ph type="title"/>
          </p:nvPr>
        </p:nvSpPr>
        <p:spPr>
          <a:prstGeom prst="rect">
            <a:avLst/>
          </a:prstGeom>
        </p:spPr>
        <p:txBody>
          <a:bodyPr/>
          <a:lstStyle/>
          <a:p>
            <a:pPr/>
            <a:r>
              <a:t>Digital identities</a:t>
            </a:r>
          </a:p>
        </p:txBody>
      </p:sp>
      <p:sp>
        <p:nvSpPr>
          <p:cNvPr id="327" name="Prove your identity without send physical verific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Prove your identity without send physical verification</a:t>
            </a:r>
          </a:p>
        </p:txBody>
      </p:sp>
      <p:sp>
        <p:nvSpPr>
          <p:cNvPr id="328" name="Any personal data that can be traced back to the real you constitutes your digital identity. For example, images you've shared on social media, posts you've written or commented on, your online bank account, search engine history, and yes, your Steam acc"/>
          <p:cNvSpPr txBox="1"/>
          <p:nvPr>
            <p:ph type="body" sz="half" idx="1"/>
          </p:nvPr>
        </p:nvSpPr>
        <p:spPr>
          <a:xfrm>
            <a:off x="1206500" y="4248504"/>
            <a:ext cx="11139189" cy="8256012"/>
          </a:xfrm>
          <a:prstGeom prst="rect">
            <a:avLst/>
          </a:prstGeom>
        </p:spPr>
        <p:txBody>
          <a:bodyPr/>
          <a:lstStyle/>
          <a:p>
            <a:pPr marL="0" indent="0" defTabSz="457200">
              <a:lnSpc>
                <a:spcPct val="100000"/>
              </a:lnSpc>
              <a:spcBef>
                <a:spcPts val="0"/>
              </a:spcBef>
              <a:buSzTx/>
              <a:buNone/>
              <a:defRPr>
                <a:solidFill>
                  <a:srgbClr val="202124"/>
                </a:solidFill>
                <a:latin typeface="Arial"/>
                <a:ea typeface="Arial"/>
                <a:cs typeface="Arial"/>
                <a:sym typeface="Arial"/>
              </a:defRPr>
            </a:pPr>
            <a:r>
              <a:t>Any personal data that can be traced back to the real you constitutes your digital identity. For example, images you've shared on social media, posts you've written or commented on, your online bank account, search engine history, and yes, your Steam account if you're a gamer.</a:t>
            </a:r>
          </a:p>
          <a:p>
            <a:pPr marL="0" indent="0">
              <a:buSzTx/>
              <a:buNone/>
            </a:pPr>
            <a:r>
              <a:t>Digital identity goes beyond humans, lets take a car…..</a:t>
            </a:r>
          </a:p>
        </p:txBody>
      </p:sp>
      <p:pic>
        <p:nvPicPr>
          <p:cNvPr id="329" name="Image" descr="Image"/>
          <p:cNvPicPr>
            <a:picLocks noChangeAspect="1"/>
          </p:cNvPicPr>
          <p:nvPr/>
        </p:nvPicPr>
        <p:blipFill>
          <a:blip r:embed="rId2">
            <a:extLst/>
          </a:blip>
          <a:srcRect l="17893" t="20733" r="27171" b="3037"/>
          <a:stretch>
            <a:fillRect/>
          </a:stretch>
        </p:blipFill>
        <p:spPr>
          <a:xfrm>
            <a:off x="15091232" y="3769783"/>
            <a:ext cx="7635816" cy="921344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Close-up of a hot air balloon viewed from below" descr="Close-up of a hot air balloon viewed from below"/>
          <p:cNvPicPr>
            <a:picLocks noChangeAspect="1"/>
          </p:cNvPicPr>
          <p:nvPr>
            <p:ph type="pic" idx="21"/>
          </p:nvPr>
        </p:nvPicPr>
        <p:blipFill>
          <a:blip r:embed="rId2">
            <a:extLst/>
          </a:blip>
          <a:srcRect l="14850" t="37" r="35432" b="0"/>
          <a:stretch>
            <a:fillRect/>
          </a:stretch>
        </p:blipFill>
        <p:spPr>
          <a:xfrm>
            <a:off x="14741575" y="1269999"/>
            <a:ext cx="8372426" cy="11180219"/>
          </a:xfrm>
          <a:prstGeom prst="rect">
            <a:avLst/>
          </a:prstGeom>
        </p:spPr>
      </p:pic>
      <p:sp>
        <p:nvSpPr>
          <p:cNvPr id="161" name="Course outline"/>
          <p:cNvSpPr txBox="1"/>
          <p:nvPr>
            <p:ph type="title"/>
          </p:nvPr>
        </p:nvSpPr>
        <p:spPr>
          <a:xfrm>
            <a:off x="1206500" y="1270000"/>
            <a:ext cx="9779000" cy="1626002"/>
          </a:xfrm>
          <a:prstGeom prst="rect">
            <a:avLst/>
          </a:prstGeom>
        </p:spPr>
        <p:txBody>
          <a:bodyPr/>
          <a:lstStyle/>
          <a:p>
            <a:pPr/>
            <a:r>
              <a:t>Course outline</a:t>
            </a:r>
          </a:p>
        </p:txBody>
      </p:sp>
      <p:sp>
        <p:nvSpPr>
          <p:cNvPr id="162" name="History…"/>
          <p:cNvSpPr txBox="1"/>
          <p:nvPr>
            <p:ph type="body" sz="quarter" idx="1"/>
          </p:nvPr>
        </p:nvSpPr>
        <p:spPr>
          <a:xfrm>
            <a:off x="1138766" y="3047506"/>
            <a:ext cx="13530547" cy="4423768"/>
          </a:xfrm>
          <a:prstGeom prst="rect">
            <a:avLst/>
          </a:prstGeom>
        </p:spPr>
        <p:txBody>
          <a:bodyPr/>
          <a:lstStyle/>
          <a:p>
            <a:pPr>
              <a:defRPr sz="4400"/>
            </a:pPr>
            <a:r>
              <a:t>History </a:t>
            </a:r>
          </a:p>
          <a:p>
            <a:pPr lvl="1"/>
            <a:r>
              <a:rPr b="0" sz="3700"/>
              <a:t>A brief history of the technology</a:t>
            </a:r>
            <a:endParaRPr b="0" sz="3700"/>
          </a:p>
          <a:p>
            <a:pPr>
              <a:defRPr sz="4400"/>
            </a:pPr>
            <a:r>
              <a:t>Genesis </a:t>
            </a:r>
          </a:p>
          <a:p>
            <a:pPr lvl="1"/>
            <a:r>
              <a:rPr b="0" sz="3700"/>
              <a:t>Get an understanding of the terminology</a:t>
            </a:r>
            <a:r>
              <a:rPr sz="3700"/>
              <a:t>  </a:t>
            </a:r>
            <a:endParaRPr sz="3700"/>
          </a:p>
          <a:p>
            <a:pPr>
              <a:defRPr sz="4400"/>
            </a:pPr>
            <a:r>
              <a:t>Technology</a:t>
            </a:r>
          </a:p>
          <a:p>
            <a:pPr lvl="1"/>
            <a:r>
              <a:rPr b="0" sz="3700"/>
              <a:t>Talk Cryptocurrency, NFT and using decentralised networks</a:t>
            </a:r>
          </a:p>
        </p:txBody>
      </p:sp>
      <p:sp>
        <p:nvSpPr>
          <p:cNvPr id="163" name="Lets take a look…"/>
          <p:cNvSpPr txBox="1"/>
          <p:nvPr/>
        </p:nvSpPr>
        <p:spPr>
          <a:xfrm>
            <a:off x="1138766" y="7470378"/>
            <a:ext cx="12958926" cy="2899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defRPr b="1" sz="4400">
                <a:solidFill>
                  <a:srgbClr val="000000"/>
                </a:solidFill>
              </a:defRPr>
            </a:pPr>
            <a:r>
              <a:t>Lets take a look</a:t>
            </a:r>
          </a:p>
          <a:p>
            <a:pPr lvl="1" algn="l" defTabSz="825500">
              <a:defRPr b="1" sz="5500">
                <a:solidFill>
                  <a:srgbClr val="000000"/>
                </a:solidFill>
              </a:defRPr>
            </a:pPr>
            <a:r>
              <a:rPr b="0" sz="3700"/>
              <a:t>Explore the technology that is being used today</a:t>
            </a:r>
            <a:r>
              <a:rPr sz="3700"/>
              <a:t> </a:t>
            </a:r>
            <a:endParaRPr b="0" sz="3700"/>
          </a:p>
          <a:p>
            <a:pPr algn="l" defTabSz="825500">
              <a:defRPr b="1" sz="4400">
                <a:solidFill>
                  <a:srgbClr val="000000"/>
                </a:solidFill>
              </a:defRPr>
            </a:pPr>
            <a:r>
              <a:t>Practical </a:t>
            </a:r>
          </a:p>
          <a:p>
            <a:pPr lvl="1" algn="l" defTabSz="825500">
              <a:defRPr b="1" sz="5500">
                <a:solidFill>
                  <a:srgbClr val="000000"/>
                </a:solidFill>
              </a:defRPr>
            </a:pPr>
            <a:r>
              <a:rPr b="0" sz="3700"/>
              <a:t>Write &amp; deploy a smart contract, create transactions</a:t>
            </a:r>
          </a:p>
        </p:txBody>
      </p:sp>
      <p:sp>
        <p:nvSpPr>
          <p:cNvPr id="164" name="The good, the bad and the ugly…"/>
          <p:cNvSpPr txBox="1"/>
          <p:nvPr/>
        </p:nvSpPr>
        <p:spPr>
          <a:xfrm>
            <a:off x="1138766" y="10674051"/>
            <a:ext cx="12958926" cy="2321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4400">
                <a:solidFill>
                  <a:srgbClr val="000000"/>
                </a:solidFill>
              </a:defRPr>
            </a:lvl1pPr>
            <a:lvl2pPr algn="l" defTabSz="825500">
              <a:defRPr sz="3700">
                <a:solidFill>
                  <a:srgbClr val="000000"/>
                </a:solidFill>
              </a:defRPr>
            </a:lvl2pPr>
          </a:lstStyle>
          <a:p>
            <a:pPr/>
            <a:r>
              <a:t>The good, the bad and the ugly </a:t>
            </a:r>
          </a:p>
          <a:p>
            <a:pPr lvl="1"/>
            <a:r>
              <a:t>Look at many of the positives and negatives so you can use the technology with confidence and change the world</a:t>
            </a:r>
          </a:p>
        </p:txBody>
      </p:sp>
      <p:pic>
        <p:nvPicPr>
          <p:cNvPr id="165" name="Line Line" descr="Line Line"/>
          <p:cNvPicPr>
            <a:picLocks noChangeAspect="0"/>
          </p:cNvPicPr>
          <p:nvPr/>
        </p:nvPicPr>
        <p:blipFill>
          <a:blip r:embed="rId3">
            <a:extLst/>
          </a:blip>
          <a:stretch>
            <a:fillRect/>
          </a:stretch>
        </p:blipFill>
        <p:spPr>
          <a:xfrm rot="16200000">
            <a:off x="-1165908" y="4947025"/>
            <a:ext cx="3703416" cy="152401"/>
          </a:xfrm>
          <a:prstGeom prst="rect">
            <a:avLst/>
          </a:prstGeom>
        </p:spPr>
      </p:pic>
      <p:pic>
        <p:nvPicPr>
          <p:cNvPr id="167" name="Line Line" descr="Line Line"/>
          <p:cNvPicPr>
            <a:picLocks noChangeAspect="0"/>
          </p:cNvPicPr>
          <p:nvPr/>
        </p:nvPicPr>
        <p:blipFill>
          <a:blip r:embed="rId4">
            <a:extLst/>
          </a:blip>
          <a:stretch>
            <a:fillRect/>
          </a:stretch>
        </p:blipFill>
        <p:spPr>
          <a:xfrm rot="16200000">
            <a:off x="-607108" y="8765492"/>
            <a:ext cx="2585816" cy="152401"/>
          </a:xfrm>
          <a:prstGeom prst="rect">
            <a:avLst/>
          </a:prstGeom>
        </p:spPr>
      </p:pic>
      <p:pic>
        <p:nvPicPr>
          <p:cNvPr id="169" name="Line Line" descr="Line Line"/>
          <p:cNvPicPr>
            <a:picLocks noChangeAspect="0"/>
          </p:cNvPicPr>
          <p:nvPr/>
        </p:nvPicPr>
        <p:blipFill>
          <a:blip r:embed="rId5">
            <a:extLst/>
          </a:blip>
          <a:stretch>
            <a:fillRect/>
          </a:stretch>
        </p:blipFill>
        <p:spPr>
          <a:xfrm rot="16200000">
            <a:off x="-203401" y="11621452"/>
            <a:ext cx="1778402" cy="152401"/>
          </a:xfrm>
          <a:prstGeom prst="rect">
            <a:avLst/>
          </a:prstGeom>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How much"/>
          <p:cNvSpPr txBox="1"/>
          <p:nvPr>
            <p:ph type="title"/>
          </p:nvPr>
        </p:nvSpPr>
        <p:spPr>
          <a:prstGeom prst="rect">
            <a:avLst/>
          </a:prstGeom>
        </p:spPr>
        <p:txBody>
          <a:bodyPr/>
          <a:lstStyle/>
          <a:p>
            <a:pPr/>
            <a:r>
              <a:t>How much</a:t>
            </a:r>
          </a:p>
        </p:txBody>
      </p:sp>
      <p:sp>
        <p:nvSpPr>
          <p:cNvPr id="332" name="The cost of block chain is not cheap"/>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cost of block chain is not cheap</a:t>
            </a:r>
          </a:p>
        </p:txBody>
      </p:sp>
      <p:sp>
        <p:nvSpPr>
          <p:cNvPr id="333" name="When building you solutions the first thing you need to do before you look at writing a single line of code is how much it is going to cost to write to the blockchain.…"/>
          <p:cNvSpPr txBox="1"/>
          <p:nvPr>
            <p:ph type="body" sz="half" idx="1"/>
          </p:nvPr>
        </p:nvSpPr>
        <p:spPr>
          <a:xfrm>
            <a:off x="1206500" y="3576092"/>
            <a:ext cx="11160705" cy="8928424"/>
          </a:xfrm>
          <a:prstGeom prst="rect">
            <a:avLst/>
          </a:prstGeom>
        </p:spPr>
        <p:txBody>
          <a:bodyPr/>
          <a:lstStyle/>
          <a:p>
            <a:pPr marL="0" indent="0" defTabSz="457200">
              <a:lnSpc>
                <a:spcPct val="100000"/>
              </a:lnSpc>
              <a:spcBef>
                <a:spcPts val="400"/>
              </a:spcBef>
              <a:buSzTx/>
              <a:buNone/>
              <a:defRPr sz="4200">
                <a:solidFill>
                  <a:srgbClr val="202124"/>
                </a:solidFill>
                <a:latin typeface="Arial"/>
                <a:ea typeface="Arial"/>
                <a:cs typeface="Arial"/>
                <a:sym typeface="Arial"/>
              </a:defRPr>
            </a:pPr>
            <a:r>
              <a:t>When building you solutions the first thing you need to do before you look at writing a single line of code is how much it is going to cost to write to the blockchain. </a:t>
            </a:r>
          </a:p>
          <a:p>
            <a:pPr marL="0" indent="0" defTabSz="457200">
              <a:lnSpc>
                <a:spcPct val="100000"/>
              </a:lnSpc>
              <a:spcBef>
                <a:spcPts val="400"/>
              </a:spcBef>
              <a:buSzTx/>
              <a:buNone/>
              <a:defRPr sz="4200">
                <a:solidFill>
                  <a:srgbClr val="202124"/>
                </a:solidFill>
                <a:latin typeface="Arial"/>
                <a:ea typeface="Arial"/>
                <a:cs typeface="Arial"/>
                <a:sym typeface="Arial"/>
              </a:defRPr>
            </a:pPr>
          </a:p>
          <a:p>
            <a:pPr marL="0" indent="0" defTabSz="457200">
              <a:lnSpc>
                <a:spcPct val="100000"/>
              </a:lnSpc>
              <a:spcBef>
                <a:spcPts val="400"/>
              </a:spcBef>
              <a:buSzTx/>
              <a:buNone/>
              <a:defRPr sz="4200">
                <a:solidFill>
                  <a:srgbClr val="202124"/>
                </a:solidFill>
                <a:latin typeface="Arial"/>
                <a:ea typeface="Arial"/>
                <a:cs typeface="Arial"/>
                <a:sym typeface="Arial"/>
              </a:defRPr>
            </a:pPr>
            <a:r>
              <a:t>Then who is going to pay for that transaction, this is on top of the service you maybe offering.</a:t>
            </a:r>
          </a:p>
          <a:p>
            <a:pPr marL="0" indent="0" defTabSz="457200">
              <a:lnSpc>
                <a:spcPct val="100000"/>
              </a:lnSpc>
              <a:spcBef>
                <a:spcPts val="400"/>
              </a:spcBef>
              <a:buSzTx/>
              <a:buNone/>
              <a:defRPr sz="4200">
                <a:solidFill>
                  <a:srgbClr val="202124"/>
                </a:solidFill>
                <a:latin typeface="Arial"/>
                <a:ea typeface="Arial"/>
                <a:cs typeface="Arial"/>
                <a:sym typeface="Arial"/>
              </a:defRPr>
            </a:pPr>
          </a:p>
          <a:p>
            <a:pPr marL="0" indent="0" defTabSz="457200">
              <a:lnSpc>
                <a:spcPct val="100000"/>
              </a:lnSpc>
              <a:spcBef>
                <a:spcPts val="400"/>
              </a:spcBef>
              <a:buSzTx/>
              <a:buNone/>
              <a:defRPr sz="4200">
                <a:solidFill>
                  <a:srgbClr val="202124"/>
                </a:solidFill>
                <a:latin typeface="Arial"/>
                <a:ea typeface="Arial"/>
                <a:cs typeface="Arial"/>
                <a:sym typeface="Arial"/>
              </a:defRPr>
            </a:pPr>
            <a:r>
              <a:t>This is where you need to look at the platform, payment type and technology supporting your blockchain solution, </a:t>
            </a:r>
          </a:p>
        </p:txBody>
      </p:sp>
      <p:pic>
        <p:nvPicPr>
          <p:cNvPr id="334" name="Image" descr="Image"/>
          <p:cNvPicPr>
            <a:picLocks noChangeAspect="1"/>
          </p:cNvPicPr>
          <p:nvPr/>
        </p:nvPicPr>
        <p:blipFill>
          <a:blip r:embed="rId2">
            <a:extLst/>
          </a:blip>
          <a:srcRect l="9619" t="0" r="14207" b="0"/>
          <a:stretch>
            <a:fillRect/>
          </a:stretch>
        </p:blipFill>
        <p:spPr>
          <a:xfrm>
            <a:off x="13136646" y="3589746"/>
            <a:ext cx="9823286" cy="858167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Image" descr="Image"/>
          <p:cNvPicPr>
            <a:picLocks noChangeAspect="1"/>
          </p:cNvPicPr>
          <p:nvPr/>
        </p:nvPicPr>
        <p:blipFill>
          <a:blip r:embed="rId2">
            <a:extLst/>
          </a:blip>
          <a:stretch>
            <a:fillRect/>
          </a:stretch>
        </p:blipFill>
        <p:spPr>
          <a:xfrm>
            <a:off x="10011863" y="3037043"/>
            <a:ext cx="13735789" cy="9969001"/>
          </a:xfrm>
          <a:prstGeom prst="rect">
            <a:avLst/>
          </a:prstGeom>
          <a:ln w="12700">
            <a:miter lim="400000"/>
          </a:ln>
        </p:spPr>
      </p:pic>
      <p:sp>
        <p:nvSpPr>
          <p:cNvPr id="337" name="Networks"/>
          <p:cNvSpPr txBox="1"/>
          <p:nvPr>
            <p:ph type="title"/>
          </p:nvPr>
        </p:nvSpPr>
        <p:spPr>
          <a:prstGeom prst="rect">
            <a:avLst/>
          </a:prstGeom>
        </p:spPr>
        <p:txBody>
          <a:bodyPr/>
          <a:lstStyle/>
          <a:p>
            <a:pPr/>
            <a:r>
              <a:t>Networks</a:t>
            </a:r>
          </a:p>
        </p:txBody>
      </p:sp>
      <p:sp>
        <p:nvSpPr>
          <p:cNvPr id="338" name="What do you need for a blockchin 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do you need for a blockchin network</a:t>
            </a:r>
          </a:p>
        </p:txBody>
      </p:sp>
      <p:sp>
        <p:nvSpPr>
          <p:cNvPr id="339" name="While the different types of network have very different methods of producing the records on the blockchain the basic concept for the network is exactly the same.…"/>
          <p:cNvSpPr txBox="1"/>
          <p:nvPr>
            <p:ph type="body" sz="half" idx="1"/>
          </p:nvPr>
        </p:nvSpPr>
        <p:spPr>
          <a:xfrm>
            <a:off x="1206500" y="3905052"/>
            <a:ext cx="8678630" cy="9116838"/>
          </a:xfrm>
          <a:prstGeom prst="rect">
            <a:avLst/>
          </a:prstGeom>
        </p:spPr>
        <p:txBody>
          <a:bodyPr/>
          <a:lstStyle/>
          <a:p>
            <a:pPr marL="0" indent="0" defTabSz="329184">
              <a:lnSpc>
                <a:spcPct val="100000"/>
              </a:lnSpc>
              <a:spcBef>
                <a:spcPts val="0"/>
              </a:spcBef>
              <a:buSzTx/>
              <a:buNone/>
              <a:defRPr sz="3456">
                <a:solidFill>
                  <a:srgbClr val="202124"/>
                </a:solidFill>
                <a:latin typeface="Arial"/>
                <a:ea typeface="Arial"/>
                <a:cs typeface="Arial"/>
                <a:sym typeface="Arial"/>
              </a:defRPr>
            </a:pPr>
            <a:r>
              <a:t>While the different types of network have very different methods of producing the records on the blockchain the basic concept for the network is exactly the same.</a:t>
            </a:r>
          </a:p>
          <a:p>
            <a:pPr marL="0" indent="0" defTabSz="329184">
              <a:lnSpc>
                <a:spcPct val="100000"/>
              </a:lnSpc>
              <a:spcBef>
                <a:spcPts val="0"/>
              </a:spcBef>
              <a:buSzTx/>
              <a:buNone/>
              <a:defRPr sz="3456">
                <a:solidFill>
                  <a:srgbClr val="202124"/>
                </a:solidFill>
                <a:latin typeface="Arial"/>
                <a:ea typeface="Arial"/>
                <a:cs typeface="Arial"/>
                <a:sym typeface="Arial"/>
              </a:defRPr>
            </a:pPr>
          </a:p>
          <a:p>
            <a:pPr marL="0" indent="0" defTabSz="329184">
              <a:lnSpc>
                <a:spcPct val="100000"/>
              </a:lnSpc>
              <a:spcBef>
                <a:spcPts val="0"/>
              </a:spcBef>
              <a:buSzTx/>
              <a:buNone/>
              <a:defRPr sz="3456">
                <a:solidFill>
                  <a:srgbClr val="202124"/>
                </a:solidFill>
                <a:latin typeface="Arial"/>
                <a:ea typeface="Arial"/>
                <a:cs typeface="Arial"/>
                <a:sym typeface="Arial"/>
              </a:defRPr>
            </a:pPr>
            <a:r>
              <a:t>The </a:t>
            </a:r>
            <a:r>
              <a:rPr b="1"/>
              <a:t>decentralized ledger technology</a:t>
            </a:r>
            <a:r>
              <a:t> records any digital asset or transactions without involving any third party in the procedure. The key aspect on which a business functions is information, the faster and more accurate the information is the better it is, so only write the information that is critical to the process.</a:t>
            </a:r>
          </a:p>
          <a:p>
            <a:pPr marL="0" indent="0" defTabSz="329184">
              <a:lnSpc>
                <a:spcPct val="100000"/>
              </a:lnSpc>
              <a:spcBef>
                <a:spcPts val="0"/>
              </a:spcBef>
              <a:buSzTx/>
              <a:buNone/>
              <a:defRPr sz="3456">
                <a:solidFill>
                  <a:srgbClr val="202124"/>
                </a:solidFill>
                <a:latin typeface="Arial"/>
                <a:ea typeface="Arial"/>
                <a:cs typeface="Arial"/>
                <a:sym typeface="Arial"/>
              </a:defRPr>
            </a:pPr>
          </a:p>
          <a:p>
            <a:pPr marL="0" indent="0" defTabSz="329184">
              <a:lnSpc>
                <a:spcPct val="100000"/>
              </a:lnSpc>
              <a:spcBef>
                <a:spcPts val="0"/>
              </a:spcBef>
              <a:buSzTx/>
              <a:buNone/>
              <a:defRPr b="1" sz="3456">
                <a:solidFill>
                  <a:srgbClr val="202124"/>
                </a:solidFill>
                <a:latin typeface="Arial"/>
                <a:ea typeface="Arial"/>
                <a:cs typeface="Arial"/>
                <a:sym typeface="Arial"/>
              </a:defRPr>
            </a:pPr>
            <a:r>
              <a:t>Lets talk through this diagram in </a:t>
            </a:r>
          </a:p>
          <a:p>
            <a:pPr marL="0" indent="0" defTabSz="329184">
              <a:lnSpc>
                <a:spcPct val="100000"/>
              </a:lnSpc>
              <a:spcBef>
                <a:spcPts val="0"/>
              </a:spcBef>
              <a:buSzTx/>
              <a:buNone/>
              <a:defRPr b="1" sz="3456">
                <a:solidFill>
                  <a:srgbClr val="202124"/>
                </a:solidFill>
                <a:latin typeface="Arial"/>
                <a:ea typeface="Arial"/>
                <a:cs typeface="Arial"/>
                <a:sym typeface="Arial"/>
              </a:defRPr>
            </a:pPr>
            <a:r>
              <a:t>more detail…</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341" name="Questions so far?"/>
          <p:cNvSpPr txBox="1"/>
          <p:nvPr>
            <p:ph type="title"/>
          </p:nvPr>
        </p:nvSpPr>
        <p:spPr>
          <a:prstGeom prst="rect">
            <a:avLst/>
          </a:prstGeom>
        </p:spPr>
        <p:txBody>
          <a:bodyPr/>
          <a:lstStyle/>
          <a:p>
            <a:pPr/>
            <a:r>
              <a:t>Questions so far?</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Let’s take a look"/>
          <p:cNvSpPr txBox="1"/>
          <p:nvPr>
            <p:ph type="title"/>
          </p:nvPr>
        </p:nvSpPr>
        <p:spPr>
          <a:prstGeom prst="rect">
            <a:avLst/>
          </a:prstGeom>
        </p:spPr>
        <p:txBody>
          <a:bodyPr/>
          <a:lstStyle/>
          <a:p>
            <a:pPr/>
            <a:r>
              <a:t>Let’s take a look</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345" name="Blockchain in the world today"/>
          <p:cNvSpPr txBox="1"/>
          <p:nvPr>
            <p:ph type="title"/>
          </p:nvPr>
        </p:nvSpPr>
        <p:spPr>
          <a:prstGeom prst="rect">
            <a:avLst/>
          </a:prstGeom>
        </p:spPr>
        <p:txBody>
          <a:bodyPr/>
          <a:lstStyle>
            <a:lvl1pPr>
              <a:defRPr>
                <a:solidFill>
                  <a:srgbClr val="2C40D0"/>
                </a:solidFill>
              </a:defRPr>
            </a:lvl1pPr>
          </a:lstStyle>
          <a:p>
            <a:pPr/>
            <a:r>
              <a:t>Blockchain in the world today</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Explore some blockchain websites"/>
          <p:cNvSpPr txBox="1"/>
          <p:nvPr>
            <p:ph type="title"/>
          </p:nvPr>
        </p:nvSpPr>
        <p:spPr>
          <a:prstGeom prst="rect">
            <a:avLst/>
          </a:prstGeom>
        </p:spPr>
        <p:txBody>
          <a:bodyPr/>
          <a:lstStyle/>
          <a:p>
            <a:pPr/>
            <a:r>
              <a:t>Explore some blockchain websites</a:t>
            </a:r>
          </a:p>
        </p:txBody>
      </p:sp>
      <p:sp>
        <p:nvSpPr>
          <p:cNvPr id="348" name="Lets discuss the technology behind the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Lets discuss the technology behind them</a:t>
            </a:r>
          </a:p>
        </p:txBody>
      </p:sp>
      <p:sp>
        <p:nvSpPr>
          <p:cNvPr id="349" name="BitCoin…"/>
          <p:cNvSpPr txBox="1"/>
          <p:nvPr/>
        </p:nvSpPr>
        <p:spPr>
          <a:xfrm>
            <a:off x="2373884" y="3901371"/>
            <a:ext cx="6400450" cy="4215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BitCoin</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spcBef>
                <a:spcPts val="1600"/>
              </a:spcBef>
              <a:defRPr sz="2933">
                <a:solidFill>
                  <a:srgbClr val="56565A"/>
                </a:solidFill>
                <a:latin typeface="Arial"/>
                <a:ea typeface="Arial"/>
                <a:cs typeface="Arial"/>
                <a:sym typeface="Arial"/>
              </a:defRPr>
            </a:pPr>
            <a:r>
              <a:t>Explore cryptocurrency</a:t>
            </a:r>
          </a:p>
        </p:txBody>
      </p:sp>
      <p:grpSp>
        <p:nvGrpSpPr>
          <p:cNvPr id="352" name="Image Gallery"/>
          <p:cNvGrpSpPr/>
          <p:nvPr/>
        </p:nvGrpSpPr>
        <p:grpSpPr>
          <a:xfrm>
            <a:off x="1813350" y="5231283"/>
            <a:ext cx="10160001" cy="7382984"/>
            <a:chOff x="0" y="368182"/>
            <a:chExt cx="10160000" cy="7382983"/>
          </a:xfrm>
        </p:grpSpPr>
        <p:pic>
          <p:nvPicPr>
            <p:cNvPr id="350" name="Screenshot 2022-05-12 at 07.54.36.png" descr="Screenshot 2022-05-12 at 07.54.36.png"/>
            <p:cNvPicPr>
              <a:picLocks noChangeAspect="1"/>
            </p:cNvPicPr>
            <p:nvPr/>
          </p:nvPicPr>
          <p:blipFill>
            <a:blip r:embed="rId2">
              <a:extLst/>
            </a:blip>
            <a:srcRect l="0" t="0" r="0" b="0"/>
            <a:stretch>
              <a:fillRect/>
            </a:stretch>
          </p:blipFill>
          <p:spPr>
            <a:xfrm>
              <a:off x="0" y="368182"/>
              <a:ext cx="10160000" cy="6426436"/>
            </a:xfrm>
            <a:prstGeom prst="rect">
              <a:avLst/>
            </a:prstGeom>
            <a:ln w="12700" cap="flat">
              <a:noFill/>
              <a:miter lim="400000"/>
            </a:ln>
            <a:effectLst/>
          </p:spPr>
        </p:pic>
        <p:sp>
          <p:nvSpPr>
            <p:cNvPr id="351" name="http://bitcoin.org/"/>
            <p:cNvSpPr/>
            <p:nvPr/>
          </p:nvSpPr>
          <p:spPr>
            <a:xfrm>
              <a:off x="0" y="7239000"/>
              <a:ext cx="10160000" cy="512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http://bitcoin.org/</a:t>
              </a:r>
            </a:p>
          </p:txBody>
        </p:sp>
      </p:grpSp>
      <p:grpSp>
        <p:nvGrpSpPr>
          <p:cNvPr id="355" name="Image Gallery"/>
          <p:cNvGrpSpPr/>
          <p:nvPr/>
        </p:nvGrpSpPr>
        <p:grpSpPr>
          <a:xfrm>
            <a:off x="12457684" y="5231773"/>
            <a:ext cx="10158451" cy="7381517"/>
            <a:chOff x="0" y="367695"/>
            <a:chExt cx="10158449" cy="7381515"/>
          </a:xfrm>
        </p:grpSpPr>
        <p:pic>
          <p:nvPicPr>
            <p:cNvPr id="353" name="Screenshot 2022-05-12 at 07.52.43.png" descr="Screenshot 2022-05-12 at 07.52.43.png"/>
            <p:cNvPicPr>
              <a:picLocks noChangeAspect="1"/>
            </p:cNvPicPr>
            <p:nvPr/>
          </p:nvPicPr>
          <p:blipFill>
            <a:blip r:embed="rId3">
              <a:extLst/>
            </a:blip>
            <a:srcRect l="0" t="0" r="0" b="0"/>
            <a:stretch>
              <a:fillRect/>
            </a:stretch>
          </p:blipFill>
          <p:spPr>
            <a:xfrm>
              <a:off x="0" y="367695"/>
              <a:ext cx="10158450" cy="6425456"/>
            </a:xfrm>
            <a:prstGeom prst="rect">
              <a:avLst/>
            </a:prstGeom>
            <a:ln w="12700" cap="flat">
              <a:noFill/>
              <a:miter lim="400000"/>
            </a:ln>
            <a:effectLst/>
          </p:spPr>
        </p:pic>
        <p:sp>
          <p:nvSpPr>
            <p:cNvPr id="354" name="https://opensea.io/"/>
            <p:cNvSpPr/>
            <p:nvPr/>
          </p:nvSpPr>
          <p:spPr>
            <a:xfrm>
              <a:off x="0" y="7237045"/>
              <a:ext cx="10158450" cy="512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https://opensea.io/</a:t>
              </a:r>
            </a:p>
          </p:txBody>
        </p:sp>
      </p:grpSp>
      <p:sp>
        <p:nvSpPr>
          <p:cNvPr id="356" name="Opensea…"/>
          <p:cNvSpPr txBox="1"/>
          <p:nvPr/>
        </p:nvSpPr>
        <p:spPr>
          <a:xfrm>
            <a:off x="12711684" y="3875971"/>
            <a:ext cx="8823331" cy="4215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Opensea</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spcBef>
                <a:spcPts val="1600"/>
              </a:spcBef>
              <a:defRPr sz="2933">
                <a:solidFill>
                  <a:srgbClr val="56565A"/>
                </a:solidFill>
                <a:latin typeface="Arial"/>
                <a:ea typeface="Arial"/>
                <a:cs typeface="Arial"/>
                <a:sym typeface="Arial"/>
              </a:defRPr>
            </a:pPr>
            <a:r>
              <a:t>Explore NFTs</a:t>
            </a:r>
            <a:endParaRPr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endParaRPr sz="1200">
              <a:solidFill>
                <a:srgbClr val="000000"/>
              </a:solidFill>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Explore more blockchain websites"/>
          <p:cNvSpPr txBox="1"/>
          <p:nvPr>
            <p:ph type="title"/>
          </p:nvPr>
        </p:nvSpPr>
        <p:spPr>
          <a:prstGeom prst="rect">
            <a:avLst/>
          </a:prstGeom>
        </p:spPr>
        <p:txBody>
          <a:bodyPr/>
          <a:lstStyle/>
          <a:p>
            <a:pPr/>
            <a:r>
              <a:t>Explore more blockchain websites</a:t>
            </a:r>
          </a:p>
        </p:txBody>
      </p:sp>
      <p:sp>
        <p:nvSpPr>
          <p:cNvPr id="359" name="Lets discuss the technology behind the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Lets discuss the technology behind them</a:t>
            </a:r>
          </a:p>
        </p:txBody>
      </p:sp>
      <p:sp>
        <p:nvSpPr>
          <p:cNvPr id="360" name="Ethereum…"/>
          <p:cNvSpPr txBox="1"/>
          <p:nvPr/>
        </p:nvSpPr>
        <p:spPr>
          <a:xfrm>
            <a:off x="2373884" y="3901371"/>
            <a:ext cx="6400450" cy="4215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Ethereum</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spcBef>
                <a:spcPts val="1600"/>
              </a:spcBef>
              <a:defRPr sz="2933">
                <a:solidFill>
                  <a:srgbClr val="56565A"/>
                </a:solidFill>
                <a:latin typeface="Arial"/>
                <a:ea typeface="Arial"/>
                <a:cs typeface="Arial"/>
                <a:sym typeface="Arial"/>
              </a:defRPr>
            </a:pPr>
            <a:r>
              <a:t>Explore blockchain technology</a:t>
            </a:r>
            <a:endParaRPr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endParaRPr>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endParaRPr>
              <a:solidFill>
                <a:srgbClr val="000000"/>
              </a:solidFill>
              <a:latin typeface="Times Roman"/>
              <a:ea typeface="Times Roman"/>
              <a:cs typeface="Times Roman"/>
              <a:sym typeface="Times Roman"/>
            </a:endParaRPr>
          </a:p>
        </p:txBody>
      </p:sp>
      <p:grpSp>
        <p:nvGrpSpPr>
          <p:cNvPr id="363" name="Image Gallery"/>
          <p:cNvGrpSpPr/>
          <p:nvPr/>
        </p:nvGrpSpPr>
        <p:grpSpPr>
          <a:xfrm>
            <a:off x="1992884" y="5636225"/>
            <a:ext cx="10160001" cy="7383371"/>
            <a:chOff x="0" y="367795"/>
            <a:chExt cx="10160000" cy="7383370"/>
          </a:xfrm>
        </p:grpSpPr>
        <p:pic>
          <p:nvPicPr>
            <p:cNvPr id="361" name="Screenshot 2022-05-12 at 07.57.29.png" descr="Screenshot 2022-05-12 at 07.57.29.png"/>
            <p:cNvPicPr>
              <a:picLocks noChangeAspect="1"/>
            </p:cNvPicPr>
            <p:nvPr/>
          </p:nvPicPr>
          <p:blipFill>
            <a:blip r:embed="rId2">
              <a:extLst/>
            </a:blip>
            <a:srcRect l="6" t="0" r="6" b="0"/>
            <a:stretch>
              <a:fillRect/>
            </a:stretch>
          </p:blipFill>
          <p:spPr>
            <a:xfrm>
              <a:off x="0" y="367795"/>
              <a:ext cx="10160000" cy="6427210"/>
            </a:xfrm>
            <a:prstGeom prst="rect">
              <a:avLst/>
            </a:prstGeom>
            <a:ln w="12700" cap="flat">
              <a:noFill/>
              <a:miter lim="400000"/>
            </a:ln>
            <a:effectLst/>
          </p:spPr>
        </p:pic>
        <p:sp>
          <p:nvSpPr>
            <p:cNvPr id="362" name="https://ethereum.org/"/>
            <p:cNvSpPr/>
            <p:nvPr/>
          </p:nvSpPr>
          <p:spPr>
            <a:xfrm>
              <a:off x="0" y="7239000"/>
              <a:ext cx="10160000" cy="512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https://ethereum.org/</a:t>
              </a:r>
            </a:p>
          </p:txBody>
        </p:sp>
      </p:grpSp>
      <p:grpSp>
        <p:nvGrpSpPr>
          <p:cNvPr id="366" name="Image Gallery"/>
          <p:cNvGrpSpPr/>
          <p:nvPr/>
        </p:nvGrpSpPr>
        <p:grpSpPr>
          <a:xfrm>
            <a:off x="12457684" y="5599468"/>
            <a:ext cx="10158451" cy="7013822"/>
            <a:chOff x="0" y="735390"/>
            <a:chExt cx="10158449" cy="7013821"/>
          </a:xfrm>
        </p:grpSpPr>
        <p:pic>
          <p:nvPicPr>
            <p:cNvPr id="364" name="Screenshot 2022-05-12 at 08.02.46.png" descr="Screenshot 2022-05-12 at 08.02.46.png"/>
            <p:cNvPicPr>
              <a:picLocks noChangeAspect="1"/>
            </p:cNvPicPr>
            <p:nvPr/>
          </p:nvPicPr>
          <p:blipFill>
            <a:blip r:embed="rId3">
              <a:extLst/>
            </a:blip>
            <a:srcRect l="0" t="0" r="0" b="0"/>
            <a:stretch>
              <a:fillRect/>
            </a:stretch>
          </p:blipFill>
          <p:spPr>
            <a:xfrm>
              <a:off x="0" y="735390"/>
              <a:ext cx="10158450" cy="6425456"/>
            </a:xfrm>
            <a:prstGeom prst="rect">
              <a:avLst/>
            </a:prstGeom>
            <a:ln w="12700" cap="flat">
              <a:noFill/>
              <a:miter lim="400000"/>
            </a:ln>
            <a:effectLst/>
          </p:spPr>
        </p:pic>
        <p:sp>
          <p:nvSpPr>
            <p:cNvPr id="365" name="https://etherscan.io/"/>
            <p:cNvSpPr/>
            <p:nvPr/>
          </p:nvSpPr>
          <p:spPr>
            <a:xfrm>
              <a:off x="0" y="7237045"/>
              <a:ext cx="10158450" cy="512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https://etherscan.io/</a:t>
              </a:r>
            </a:p>
          </p:txBody>
        </p:sp>
      </p:grpSp>
      <p:sp>
        <p:nvSpPr>
          <p:cNvPr id="367" name="Etherscan…"/>
          <p:cNvSpPr txBox="1"/>
          <p:nvPr/>
        </p:nvSpPr>
        <p:spPr>
          <a:xfrm>
            <a:off x="12711684" y="3875971"/>
            <a:ext cx="8823331" cy="4215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Etherscan</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spcBef>
                <a:spcPts val="1600"/>
              </a:spcBef>
              <a:defRPr sz="2933">
                <a:solidFill>
                  <a:srgbClr val="56565A"/>
                </a:solidFill>
                <a:latin typeface="Arial"/>
                <a:ea typeface="Arial"/>
                <a:cs typeface="Arial"/>
                <a:sym typeface="Arial"/>
              </a:defRPr>
            </a:pPr>
            <a:r>
              <a:t>Explore transactions on the blockchain</a:t>
            </a:r>
            <a:endParaRPr>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endParaRPr>
              <a:solidFill>
                <a:srgbClr val="000000"/>
              </a:solidFill>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Practical"/>
          <p:cNvSpPr txBox="1"/>
          <p:nvPr>
            <p:ph type="title"/>
          </p:nvPr>
        </p:nvSpPr>
        <p:spPr>
          <a:prstGeom prst="rect">
            <a:avLst/>
          </a:prstGeom>
        </p:spPr>
        <p:txBody>
          <a:bodyPr/>
          <a:lstStyle/>
          <a:p>
            <a:pPr/>
            <a:r>
              <a:t>Practical</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Tools of the trade"/>
          <p:cNvSpPr txBox="1"/>
          <p:nvPr>
            <p:ph type="title"/>
          </p:nvPr>
        </p:nvSpPr>
        <p:spPr>
          <a:prstGeom prst="rect">
            <a:avLst/>
          </a:prstGeom>
        </p:spPr>
        <p:txBody>
          <a:bodyPr/>
          <a:lstStyle/>
          <a:p>
            <a:pPr/>
            <a:r>
              <a:t>Tools of the trade</a:t>
            </a:r>
          </a:p>
        </p:txBody>
      </p:sp>
      <p:sp>
        <p:nvSpPr>
          <p:cNvPr id="372" name="Most of the history is still to be writte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Most of the history is still to be written</a:t>
            </a:r>
          </a:p>
        </p:txBody>
      </p:sp>
      <p:sp>
        <p:nvSpPr>
          <p:cNvPr id="373" name="Your toolset will be dictated to some degree by the platform technology.…"/>
          <p:cNvSpPr txBox="1"/>
          <p:nvPr>
            <p:ph type="body" idx="1"/>
          </p:nvPr>
        </p:nvSpPr>
        <p:spPr>
          <a:prstGeom prst="rect">
            <a:avLst/>
          </a:prstGeom>
        </p:spPr>
        <p:txBody>
          <a:bodyPr/>
          <a:lstStyle/>
          <a:p>
            <a:pPr marL="0" indent="0">
              <a:buSzTx/>
              <a:buNone/>
            </a:pPr>
            <a:r>
              <a:t>Your toolset will be dictated to some degree by the platform technology.</a:t>
            </a:r>
          </a:p>
          <a:p>
            <a:pPr marL="0" indent="0">
              <a:buSzTx/>
              <a:buNone/>
            </a:pPr>
            <a:r>
              <a:t>Everyone has preferences, but it is good to know other ways of delivering your solutions.</a:t>
            </a:r>
          </a:p>
          <a:p>
            <a:pPr marL="0" indent="0">
              <a:buSzTx/>
              <a:buNone/>
            </a:pPr>
            <a:r>
              <a:t>Basic walk through my development tools.</a:t>
            </a:r>
          </a:p>
          <a:p>
            <a:pPr lvl="1" marL="0" indent="457200">
              <a:buSzTx/>
              <a:buNone/>
            </a:pPr>
            <a:r>
              <a:t>Mac, VS Code, Remix, Docker, Node, .Net, Javascript, HTML, Solidity</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Remix"/>
          <p:cNvSpPr txBox="1"/>
          <p:nvPr>
            <p:ph type="title"/>
          </p:nvPr>
        </p:nvSpPr>
        <p:spPr>
          <a:prstGeom prst="rect">
            <a:avLst/>
          </a:prstGeom>
        </p:spPr>
        <p:txBody>
          <a:bodyPr/>
          <a:lstStyle/>
          <a:p>
            <a:pPr/>
            <a:r>
              <a:t>Remix</a:t>
            </a:r>
          </a:p>
        </p:txBody>
      </p:sp>
      <p:sp>
        <p:nvSpPr>
          <p:cNvPr id="376" name="Ethereum web-based too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Ethereum web-based tool</a:t>
            </a:r>
          </a:p>
        </p:txBody>
      </p:sp>
      <p:sp>
        <p:nvSpPr>
          <p:cNvPr id="377" name="https://remix.ethereum.org/…"/>
          <p:cNvSpPr txBox="1"/>
          <p:nvPr>
            <p:ph type="body" sz="half" idx="1"/>
          </p:nvPr>
        </p:nvSpPr>
        <p:spPr>
          <a:xfrm>
            <a:off x="1206500" y="4248504"/>
            <a:ext cx="9722909" cy="8256012"/>
          </a:xfrm>
          <a:prstGeom prst="rect">
            <a:avLst/>
          </a:prstGeom>
        </p:spPr>
        <p:txBody>
          <a:bodyPr/>
          <a:lstStyle/>
          <a:p>
            <a:pPr lvl="1" marL="0" indent="457200">
              <a:buSzTx/>
              <a:buNone/>
            </a:pPr>
            <a:r>
              <a:rPr u="sng">
                <a:hlinkClick r:id="rId2" invalidUrl="" action="" tgtFrame="" tooltip="" history="1" highlightClick="0" endSnd="0"/>
              </a:rPr>
              <a:t>https://remix.ethereum.org/</a:t>
            </a:r>
          </a:p>
          <a:p>
            <a:pPr lvl="1">
              <a:buSzPct val="40000"/>
              <a:buBlip>
                <a:blip r:embed="rId3"/>
              </a:buBlip>
            </a:pPr>
            <a:r>
              <a:t>Web based integrated development environment</a:t>
            </a:r>
          </a:p>
          <a:p>
            <a:pPr lvl="1">
              <a:buSzPct val="40000"/>
              <a:buBlip>
                <a:blip r:embed="rId3"/>
              </a:buBlip>
            </a:pPr>
            <a:r>
              <a:t>Using Solidity language</a:t>
            </a:r>
          </a:p>
          <a:p>
            <a:pPr lvl="1">
              <a:buSzPct val="40000"/>
              <a:buBlip>
                <a:blip r:embed="rId3"/>
              </a:buBlip>
            </a:pPr>
            <a:r>
              <a:t>Build smart contracts</a:t>
            </a:r>
          </a:p>
          <a:p>
            <a:pPr lvl="1">
              <a:buSzPct val="40000"/>
              <a:buBlip>
                <a:blip r:embed="rId3"/>
              </a:buBlip>
            </a:pPr>
            <a:r>
              <a:t>Deploy smart contracts</a:t>
            </a:r>
          </a:p>
          <a:p>
            <a:pPr lvl="1">
              <a:buSzPct val="40000"/>
              <a:buBlip>
                <a:blip r:embed="rId3"/>
              </a:buBlip>
            </a:pPr>
            <a:r>
              <a:t>Test smart contracts</a:t>
            </a:r>
          </a:p>
        </p:txBody>
      </p:sp>
      <p:grpSp>
        <p:nvGrpSpPr>
          <p:cNvPr id="380" name="Image Gallery"/>
          <p:cNvGrpSpPr/>
          <p:nvPr/>
        </p:nvGrpSpPr>
        <p:grpSpPr>
          <a:xfrm>
            <a:off x="11757148" y="780704"/>
            <a:ext cx="9427970" cy="6743688"/>
            <a:chOff x="0" y="490596"/>
            <a:chExt cx="9427969" cy="6743687"/>
          </a:xfrm>
        </p:grpSpPr>
        <p:pic>
          <p:nvPicPr>
            <p:cNvPr id="378" name="Screenshot 2022-05-11 at 12.29.44.png" descr="Screenshot 2022-05-11 at 12.29.44.png"/>
            <p:cNvPicPr>
              <a:picLocks noChangeAspect="1"/>
            </p:cNvPicPr>
            <p:nvPr/>
          </p:nvPicPr>
          <p:blipFill>
            <a:blip r:embed="rId4">
              <a:extLst/>
            </a:blip>
            <a:srcRect l="0" t="0" r="0" b="0"/>
            <a:stretch>
              <a:fillRect/>
            </a:stretch>
          </p:blipFill>
          <p:spPr>
            <a:xfrm>
              <a:off x="0" y="490596"/>
              <a:ext cx="9427970" cy="5664726"/>
            </a:xfrm>
            <a:prstGeom prst="rect">
              <a:avLst/>
            </a:prstGeom>
            <a:ln w="12700" cap="flat">
              <a:noFill/>
              <a:miter lim="400000"/>
            </a:ln>
            <a:effectLst/>
          </p:spPr>
        </p:pic>
        <p:sp>
          <p:nvSpPr>
            <p:cNvPr id="379" name="Caption"/>
            <p:cNvSpPr/>
            <p:nvPr/>
          </p:nvSpPr>
          <p:spPr>
            <a:xfrm>
              <a:off x="0" y="6722117"/>
              <a:ext cx="9427970" cy="512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grpSp>
        <p:nvGrpSpPr>
          <p:cNvPr id="383" name="Image Gallery"/>
          <p:cNvGrpSpPr/>
          <p:nvPr/>
        </p:nvGrpSpPr>
        <p:grpSpPr>
          <a:xfrm>
            <a:off x="11717866" y="6670274"/>
            <a:ext cx="9506534" cy="6794981"/>
            <a:chOff x="0" y="494684"/>
            <a:chExt cx="9506532" cy="6794979"/>
          </a:xfrm>
        </p:grpSpPr>
        <p:pic>
          <p:nvPicPr>
            <p:cNvPr id="381" name="Screenshot 2022-05-11 at 12.46.11.png" descr="Screenshot 2022-05-11 at 12.46.11.png"/>
            <p:cNvPicPr>
              <a:picLocks noChangeAspect="1"/>
            </p:cNvPicPr>
            <p:nvPr/>
          </p:nvPicPr>
          <p:blipFill>
            <a:blip r:embed="rId5">
              <a:extLst/>
            </a:blip>
            <a:srcRect l="0" t="0" r="0" b="0"/>
            <a:stretch>
              <a:fillRect/>
            </a:stretch>
          </p:blipFill>
          <p:spPr>
            <a:xfrm>
              <a:off x="0" y="494684"/>
              <a:ext cx="9506533" cy="5711931"/>
            </a:xfrm>
            <a:prstGeom prst="rect">
              <a:avLst/>
            </a:prstGeom>
            <a:ln w="12700" cap="flat">
              <a:noFill/>
              <a:miter lim="400000"/>
            </a:ln>
            <a:effectLst/>
          </p:spPr>
        </p:pic>
        <p:sp>
          <p:nvSpPr>
            <p:cNvPr id="382" name="Caption"/>
            <p:cNvSpPr/>
            <p:nvPr/>
          </p:nvSpPr>
          <p:spPr>
            <a:xfrm>
              <a:off x="0" y="6777498"/>
              <a:ext cx="9506533" cy="512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Close-up of a hot air balloon viewed from below" descr="Close-up of a hot air balloon viewed from below"/>
          <p:cNvPicPr>
            <a:picLocks noChangeAspect="1"/>
          </p:cNvPicPr>
          <p:nvPr>
            <p:ph type="pic" idx="21"/>
          </p:nvPr>
        </p:nvPicPr>
        <p:blipFill>
          <a:blip r:embed="rId2">
            <a:extLst/>
          </a:blip>
          <a:srcRect l="14850" t="37" r="35432" b="0"/>
          <a:stretch>
            <a:fillRect/>
          </a:stretch>
        </p:blipFill>
        <p:spPr>
          <a:xfrm>
            <a:off x="14741575" y="1269999"/>
            <a:ext cx="8372426" cy="11180219"/>
          </a:xfrm>
          <a:prstGeom prst="rect">
            <a:avLst/>
          </a:prstGeom>
        </p:spPr>
      </p:pic>
      <p:sp>
        <p:nvSpPr>
          <p:cNvPr id="173" name="What will I achieve"/>
          <p:cNvSpPr txBox="1"/>
          <p:nvPr>
            <p:ph type="title"/>
          </p:nvPr>
        </p:nvSpPr>
        <p:spPr>
          <a:xfrm>
            <a:off x="1206500" y="1270000"/>
            <a:ext cx="9779000" cy="1626002"/>
          </a:xfrm>
          <a:prstGeom prst="rect">
            <a:avLst/>
          </a:prstGeom>
        </p:spPr>
        <p:txBody>
          <a:bodyPr/>
          <a:lstStyle/>
          <a:p>
            <a:pPr/>
            <a:r>
              <a:t>What will I achieve</a:t>
            </a:r>
          </a:p>
        </p:txBody>
      </p:sp>
      <p:sp>
        <p:nvSpPr>
          <p:cNvPr id="174" name="A basic understanding of the technology…"/>
          <p:cNvSpPr txBox="1"/>
          <p:nvPr>
            <p:ph type="body" sz="half" idx="1"/>
          </p:nvPr>
        </p:nvSpPr>
        <p:spPr>
          <a:xfrm>
            <a:off x="1138766" y="3351586"/>
            <a:ext cx="13530547" cy="9050218"/>
          </a:xfrm>
          <a:prstGeom prst="rect">
            <a:avLst/>
          </a:prstGeom>
        </p:spPr>
        <p:txBody>
          <a:bodyPr/>
          <a:lstStyle/>
          <a:p>
            <a:pPr>
              <a:defRPr sz="4400"/>
            </a:pPr>
            <a:r>
              <a:t>A basic understanding of the technology</a:t>
            </a:r>
          </a:p>
          <a:p>
            <a:pPr>
              <a:defRPr sz="4400"/>
            </a:pPr>
          </a:p>
          <a:p>
            <a:pPr>
              <a:defRPr sz="4400"/>
            </a:pPr>
            <a:endParaRPr b="0" sz="3700"/>
          </a:p>
          <a:p>
            <a:pPr>
              <a:defRPr sz="4400"/>
            </a:pPr>
            <a:r>
              <a:t>Get to grips with some of the main terminology </a:t>
            </a:r>
          </a:p>
          <a:p>
            <a:pPr lvl="1"/>
            <a:endParaRPr sz="3700"/>
          </a:p>
          <a:p>
            <a:pPr lvl="1"/>
            <a:endParaRPr sz="3700"/>
          </a:p>
          <a:p>
            <a:pPr>
              <a:defRPr sz="4400"/>
            </a:pPr>
            <a:r>
              <a:t>Explore some blockchain web-sites</a:t>
            </a:r>
          </a:p>
          <a:p>
            <a:pPr lvl="1"/>
            <a:endParaRPr b="0" sz="3700"/>
          </a:p>
          <a:p>
            <a:pPr lvl="1"/>
            <a:endParaRPr sz="3700"/>
          </a:p>
          <a:p>
            <a:pPr>
              <a:defRPr sz="4400"/>
            </a:pPr>
            <a:r>
              <a:t>Create a smart contract, deploy and run it</a:t>
            </a:r>
          </a:p>
          <a:p>
            <a:pPr>
              <a:defRPr sz="4400"/>
            </a:pPr>
          </a:p>
          <a:p>
            <a:pPr>
              <a:defRPr sz="4400"/>
            </a:pPr>
          </a:p>
        </p:txBody>
      </p:sp>
      <p:pic>
        <p:nvPicPr>
          <p:cNvPr id="175" name="Line Line" descr="Line Line"/>
          <p:cNvPicPr>
            <a:picLocks noChangeAspect="0"/>
          </p:cNvPicPr>
          <p:nvPr/>
        </p:nvPicPr>
        <p:blipFill>
          <a:blip r:embed="rId3">
            <a:extLst/>
          </a:blip>
          <a:stretch>
            <a:fillRect/>
          </a:stretch>
        </p:blipFill>
        <p:spPr>
          <a:xfrm rot="16200000">
            <a:off x="-2638618" y="6419736"/>
            <a:ext cx="6648836" cy="152401"/>
          </a:xfrm>
          <a:prstGeom prst="rect">
            <a:avLst/>
          </a:prstGeom>
        </p:spPr>
      </p:pic>
      <p:pic>
        <p:nvPicPr>
          <p:cNvPr id="177" name="Image" descr="Image"/>
          <p:cNvPicPr>
            <a:picLocks noChangeAspect="1"/>
          </p:cNvPicPr>
          <p:nvPr/>
        </p:nvPicPr>
        <p:blipFill>
          <a:blip r:embed="rId4">
            <a:extLst/>
          </a:blip>
          <a:srcRect l="24988" t="4873" r="21845" b="0"/>
          <a:stretch>
            <a:fillRect/>
          </a:stretch>
        </p:blipFill>
        <p:spPr>
          <a:xfrm>
            <a:off x="14743603" y="1265129"/>
            <a:ext cx="8353899" cy="1118574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olidity programming language"/>
          <p:cNvSpPr txBox="1"/>
          <p:nvPr>
            <p:ph type="title"/>
          </p:nvPr>
        </p:nvSpPr>
        <p:spPr>
          <a:prstGeom prst="rect">
            <a:avLst/>
          </a:prstGeom>
        </p:spPr>
        <p:txBody>
          <a:bodyPr/>
          <a:lstStyle/>
          <a:p>
            <a:pPr/>
            <a:r>
              <a:t>Solidity programming language</a:t>
            </a:r>
          </a:p>
        </p:txBody>
      </p:sp>
      <p:sp>
        <p:nvSpPr>
          <p:cNvPr id="386" name="Simple to complicated fa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Simple to complicated fast</a:t>
            </a:r>
          </a:p>
        </p:txBody>
      </p:sp>
      <p:sp>
        <p:nvSpPr>
          <p:cNvPr id="387" name="// SPDX-License-Identifier: GPL-3.0…"/>
          <p:cNvSpPr txBox="1"/>
          <p:nvPr>
            <p:ph type="body" sz="half" idx="1"/>
          </p:nvPr>
        </p:nvSpPr>
        <p:spPr>
          <a:xfrm>
            <a:off x="11830548" y="3005878"/>
            <a:ext cx="11050461" cy="10335666"/>
          </a:xfrm>
          <a:prstGeom prst="rect">
            <a:avLst/>
          </a:prstGeom>
          <a:solidFill>
            <a:srgbClr val="000000"/>
          </a:solidFill>
        </p:spPr>
        <p:txBody>
          <a:bodyPr/>
          <a:lstStyle/>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SPDX-License-Identifier: GPL-3.0</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pragma</a:t>
            </a:r>
            <a:r>
              <a:rPr>
                <a:solidFill>
                  <a:srgbClr val="BABBCC"/>
                </a:solidFill>
              </a:rPr>
              <a:t> </a:t>
            </a:r>
            <a:r>
              <a:t>solidity</a:t>
            </a:r>
            <a:r>
              <a:rPr>
                <a:solidFill>
                  <a:srgbClr val="BABBCC"/>
                </a:solidFill>
              </a:rPr>
              <a:t> </a:t>
            </a:r>
            <a:r>
              <a:rPr>
                <a:solidFill>
                  <a:srgbClr val="DCDCDC"/>
                </a:solidFill>
              </a:rPr>
              <a:t>&gt;=</a:t>
            </a:r>
            <a:r>
              <a:rPr>
                <a:solidFill>
                  <a:srgbClr val="B5CEA8"/>
                </a:solidFill>
              </a:rPr>
              <a:t>0.7.0</a:t>
            </a:r>
            <a:r>
              <a:rPr>
                <a:solidFill>
                  <a:srgbClr val="BABBCC"/>
                </a:solidFill>
              </a:rPr>
              <a:t> </a:t>
            </a:r>
            <a:r>
              <a:rPr>
                <a:solidFill>
                  <a:srgbClr val="DCDCDC"/>
                </a:solidFill>
              </a:rPr>
              <a:t>&lt;</a:t>
            </a:r>
            <a:r>
              <a:rPr>
                <a:solidFill>
                  <a:srgbClr val="B5CEA8"/>
                </a:solidFill>
              </a:rPr>
              <a:t>0.9.0</a:t>
            </a:r>
            <a:r>
              <a:rPr>
                <a:solidFill>
                  <a:srgbClr val="DCDCDC"/>
                </a:solidFill>
              </a:rPr>
              <a:t>;</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 @title Storage</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 @dev Store &amp; retrieve value in a variable</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rPr>
                <a:solidFill>
                  <a:srgbClr val="569CD6"/>
                </a:solidFill>
              </a:rPr>
              <a:t>contract</a:t>
            </a:r>
            <a:r>
              <a:t> Storage </a:t>
            </a:r>
            <a:r>
              <a:rPr>
                <a:solidFill>
                  <a:srgbClr val="DCDCDC"/>
                </a:solidFill>
              </a:rPr>
              <a:t>{</a:t>
            </a: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rPr>
                <a:solidFill>
                  <a:srgbClr val="BABBCC"/>
                </a:solidFill>
              </a:rPr>
              <a:t>    </a:t>
            </a:r>
            <a:r>
              <a:t>uint256</a:t>
            </a:r>
            <a:r>
              <a:rPr>
                <a:solidFill>
                  <a:srgbClr val="BABBCC"/>
                </a:solidFill>
              </a:rPr>
              <a:t> number</a:t>
            </a:r>
            <a:r>
              <a:rPr>
                <a:solidFill>
                  <a:srgbClr val="DCDCDC"/>
                </a:solidFill>
              </a:rPr>
              <a:t>;</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a:t>
            </a:r>
            <a:r>
              <a:rPr>
                <a:solidFill>
                  <a:srgbClr val="608B4E"/>
                </a:solidFill>
              </a:rPr>
              <a:t>/**</a:t>
            </a: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 @dev Store value in variable</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 @param num value to store</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rPr>
                <a:solidFill>
                  <a:srgbClr val="BABBCC"/>
                </a:solidFill>
              </a:rPr>
              <a:t>    </a:t>
            </a:r>
            <a:r>
              <a:t>function</a:t>
            </a:r>
            <a:r>
              <a:rPr>
                <a:solidFill>
                  <a:srgbClr val="BABBCC"/>
                </a:solidFill>
              </a:rPr>
              <a:t> store</a:t>
            </a:r>
            <a:r>
              <a:rPr>
                <a:solidFill>
                  <a:srgbClr val="DCDCDC"/>
                </a:solidFill>
              </a:rPr>
              <a:t>(</a:t>
            </a:r>
            <a:r>
              <a:t>uint256</a:t>
            </a:r>
            <a:r>
              <a:rPr>
                <a:solidFill>
                  <a:srgbClr val="BABBCC"/>
                </a:solidFill>
              </a:rPr>
              <a:t> num</a:t>
            </a:r>
            <a:r>
              <a:rPr>
                <a:solidFill>
                  <a:srgbClr val="DCDCDC"/>
                </a:solidFill>
              </a:rPr>
              <a:t>)</a:t>
            </a:r>
            <a:r>
              <a:rPr>
                <a:solidFill>
                  <a:srgbClr val="BABBCC"/>
                </a:solidFill>
              </a:rPr>
              <a:t> </a:t>
            </a:r>
            <a:r>
              <a:rPr>
                <a:solidFill>
                  <a:srgbClr val="32BA89"/>
                </a:solidFill>
              </a:rPr>
              <a:t>public</a:t>
            </a:r>
            <a:r>
              <a:rPr>
                <a:solidFill>
                  <a:srgbClr val="BABBCC"/>
                </a:solidFill>
              </a:rPr>
              <a:t> </a:t>
            </a:r>
            <a:r>
              <a:rPr>
                <a:solidFill>
                  <a:srgbClr val="DCDCDC"/>
                </a:solidFill>
              </a:rPr>
              <a:t>{</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number </a:t>
            </a:r>
            <a:r>
              <a:rPr>
                <a:solidFill>
                  <a:srgbClr val="DCDCDC"/>
                </a:solidFill>
              </a:rPr>
              <a:t>=</a:t>
            </a:r>
            <a:r>
              <a:t> num</a:t>
            </a:r>
            <a:r>
              <a:rPr>
                <a:solidFill>
                  <a:srgbClr val="DCDCDC"/>
                </a:solidFill>
              </a:rPr>
              <a:t>;</a:t>
            </a: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a:t>
            </a:r>
            <a:r>
              <a:rPr>
                <a:solidFill>
                  <a:srgbClr val="DCDCDC"/>
                </a:solidFill>
              </a:rPr>
              <a:t>}</a:t>
            </a: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a:t>
            </a:r>
            <a:r>
              <a:rPr>
                <a:solidFill>
                  <a:srgbClr val="608B4E"/>
                </a:solidFill>
              </a:rPr>
              <a:t>/**</a:t>
            </a: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 @dev Return value </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 @return value of 'number'</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a:t>
            </a:r>
            <a:endParaRPr>
              <a:solidFill>
                <a:srgbClr val="BABBCC"/>
              </a:solidFill>
            </a:endParaRP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a:t>
            </a:r>
            <a:r>
              <a:rPr>
                <a:solidFill>
                  <a:srgbClr val="569CD6"/>
                </a:solidFill>
              </a:rPr>
              <a:t>function</a:t>
            </a:r>
            <a:r>
              <a:t> retrieve</a:t>
            </a:r>
            <a:r>
              <a:rPr>
                <a:solidFill>
                  <a:srgbClr val="DCDCDC"/>
                </a:solidFill>
              </a:rPr>
              <a:t>()</a:t>
            </a:r>
            <a:r>
              <a:t> </a:t>
            </a:r>
            <a:r>
              <a:rPr>
                <a:solidFill>
                  <a:srgbClr val="32BA89"/>
                </a:solidFill>
              </a:rPr>
              <a:t>public</a:t>
            </a:r>
            <a:r>
              <a:t> </a:t>
            </a:r>
            <a:r>
              <a:rPr>
                <a:solidFill>
                  <a:srgbClr val="32BA89"/>
                </a:solidFill>
              </a:rPr>
              <a:t>view</a:t>
            </a:r>
            <a:r>
              <a:t> </a:t>
            </a:r>
            <a:r>
              <a:rPr>
                <a:solidFill>
                  <a:srgbClr val="219451"/>
                </a:solidFill>
              </a:rPr>
              <a:t>returns</a:t>
            </a:r>
            <a:r>
              <a:t> </a:t>
            </a:r>
            <a:r>
              <a:rPr>
                <a:solidFill>
                  <a:srgbClr val="DCDCDC"/>
                </a:solidFill>
              </a:rPr>
              <a:t>(</a:t>
            </a:r>
            <a:r>
              <a:rPr>
                <a:solidFill>
                  <a:srgbClr val="569CD6"/>
                </a:solidFill>
              </a:rPr>
              <a:t>uint256</a:t>
            </a:r>
            <a:r>
              <a:rPr>
                <a:solidFill>
                  <a:srgbClr val="DCDCDC"/>
                </a:solidFill>
              </a:rPr>
              <a:t>){</a:t>
            </a: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a:t>
            </a:r>
            <a:r>
              <a:rPr>
                <a:solidFill>
                  <a:srgbClr val="219451"/>
                </a:solidFill>
              </a:rPr>
              <a:t>return</a:t>
            </a:r>
            <a:r>
              <a:t> number</a:t>
            </a:r>
            <a:r>
              <a:rPr>
                <a:solidFill>
                  <a:srgbClr val="DCDCDC"/>
                </a:solidFill>
              </a:rPr>
              <a:t>;</a:t>
            </a: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    </a:t>
            </a:r>
            <a:r>
              <a:rPr>
                <a:solidFill>
                  <a:srgbClr val="DCDCDC"/>
                </a:solidFill>
              </a:rPr>
              <a:t>}</a:t>
            </a:r>
          </a:p>
          <a:p>
            <a:pPr lvl="1" marL="0" indent="333756" defTabSz="602615">
              <a:lnSpc>
                <a:spcPct val="100000"/>
              </a:lnSpc>
              <a:spcBef>
                <a:spcPts val="0"/>
              </a:spcBef>
              <a:buSzTx/>
              <a:buNone/>
              <a:defRPr sz="2336">
                <a:solidFill>
                  <a:srgbClr val="FFFFFF"/>
                </a:solidFill>
                <a:latin typeface="Courier New"/>
                <a:ea typeface="Courier New"/>
                <a:cs typeface="Courier New"/>
                <a:sym typeface="Courier New"/>
              </a:defRPr>
            </a:pPr>
            <a:r>
              <a:t>}</a:t>
            </a:r>
            <a:endParaRPr>
              <a:solidFill>
                <a:srgbClr val="BABBCC"/>
              </a:solidFill>
            </a:endParaRPr>
          </a:p>
        </p:txBody>
      </p:sp>
      <p:sp>
        <p:nvSpPr>
          <p:cNvPr id="388" name="What we need to do to keep things simple…"/>
          <p:cNvSpPr txBox="1"/>
          <p:nvPr/>
        </p:nvSpPr>
        <p:spPr>
          <a:xfrm>
            <a:off x="1206500" y="4248504"/>
            <a:ext cx="10106922"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40000"/>
              <a:buBlip>
                <a:blip r:embed="rId2"/>
              </a:buBlip>
              <a:defRPr sz="4800">
                <a:solidFill>
                  <a:srgbClr val="000000"/>
                </a:solidFill>
              </a:defRPr>
            </a:pPr>
            <a:r>
              <a:t>What we need to do to keep things simple</a:t>
            </a:r>
          </a:p>
          <a:p>
            <a:pPr marL="609600" indent="-609600" algn="l">
              <a:lnSpc>
                <a:spcPct val="90000"/>
              </a:lnSpc>
              <a:spcBef>
                <a:spcPts val="4500"/>
              </a:spcBef>
              <a:buSzPct val="40000"/>
              <a:buBlip>
                <a:blip r:embed="rId2"/>
              </a:buBlip>
              <a:defRPr sz="4800">
                <a:solidFill>
                  <a:srgbClr val="000000"/>
                </a:solidFill>
              </a:defRPr>
            </a:pPr>
            <a:r>
              <a:t>Look at the syntax</a:t>
            </a:r>
          </a:p>
          <a:p>
            <a:pPr marL="609600" indent="-609600" algn="l">
              <a:lnSpc>
                <a:spcPct val="90000"/>
              </a:lnSpc>
              <a:spcBef>
                <a:spcPts val="4500"/>
              </a:spcBef>
              <a:buSzPct val="40000"/>
              <a:buBlip>
                <a:blip r:embed="rId2"/>
              </a:buBlip>
              <a:defRPr sz="4800">
                <a:solidFill>
                  <a:srgbClr val="000000"/>
                </a:solidFill>
              </a:defRPr>
            </a:pPr>
            <a:r>
              <a:t>Look at the process</a:t>
            </a:r>
          </a:p>
          <a:p>
            <a:pPr marL="609600" indent="-609600" algn="l">
              <a:lnSpc>
                <a:spcPct val="90000"/>
              </a:lnSpc>
              <a:spcBef>
                <a:spcPts val="4500"/>
              </a:spcBef>
              <a:buSzPct val="40000"/>
              <a:buBlip>
                <a:blip r:embed="rId2"/>
              </a:buBlip>
              <a:defRPr sz="4800">
                <a:solidFill>
                  <a:srgbClr val="000000"/>
                </a:solidFill>
              </a:defRPr>
            </a:pPr>
            <a:r>
              <a:t>How do we make changes</a:t>
            </a:r>
          </a:p>
          <a:p>
            <a:pPr marL="609600" indent="-609600" algn="l">
              <a:lnSpc>
                <a:spcPct val="90000"/>
              </a:lnSpc>
              <a:spcBef>
                <a:spcPts val="4500"/>
              </a:spcBef>
              <a:buSzPct val="40000"/>
              <a:buBlip>
                <a:blip r:embed="rId2"/>
              </a:buBlip>
              <a:defRPr sz="4800">
                <a:solidFill>
                  <a:srgbClr val="000000"/>
                </a:solidFill>
              </a:defRPr>
            </a:pPr>
            <a:r>
              <a:t>How do we test it works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Compile &amp; Publish"/>
          <p:cNvSpPr txBox="1"/>
          <p:nvPr>
            <p:ph type="title"/>
          </p:nvPr>
        </p:nvSpPr>
        <p:spPr>
          <a:prstGeom prst="rect">
            <a:avLst/>
          </a:prstGeom>
        </p:spPr>
        <p:txBody>
          <a:bodyPr/>
          <a:lstStyle/>
          <a:p>
            <a:pPr/>
            <a:r>
              <a:t>Compile &amp; Publish</a:t>
            </a:r>
          </a:p>
        </p:txBody>
      </p:sp>
      <p:sp>
        <p:nvSpPr>
          <p:cNvPr id="391" name="Remix makes this si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Remix makes this simple</a:t>
            </a:r>
          </a:p>
        </p:txBody>
      </p:sp>
      <p:sp>
        <p:nvSpPr>
          <p:cNvPr id="392" name="What does the compiler do…"/>
          <p:cNvSpPr txBox="1"/>
          <p:nvPr>
            <p:ph type="body" sz="half" idx="1"/>
          </p:nvPr>
        </p:nvSpPr>
        <p:spPr>
          <a:xfrm>
            <a:off x="1206500" y="4248504"/>
            <a:ext cx="9722909" cy="8256012"/>
          </a:xfrm>
          <a:prstGeom prst="rect">
            <a:avLst/>
          </a:prstGeom>
        </p:spPr>
        <p:txBody>
          <a:bodyPr/>
          <a:lstStyle/>
          <a:p>
            <a:pPr lvl="1">
              <a:buSzPct val="40000"/>
              <a:buBlip>
                <a:blip r:embed="rId2"/>
              </a:buBlip>
            </a:pPr>
            <a:r>
              <a:t>What does the compiler do</a:t>
            </a:r>
          </a:p>
          <a:p>
            <a:pPr lvl="1">
              <a:buSzPct val="40000"/>
              <a:buBlip>
                <a:blip r:embed="rId2"/>
              </a:buBlip>
            </a:pPr>
            <a:r>
              <a:t>Fixing issues</a:t>
            </a:r>
          </a:p>
          <a:p>
            <a:pPr lvl="1">
              <a:buSzPct val="40000"/>
              <a:buBlip>
                <a:blip r:embed="rId2"/>
              </a:buBlip>
            </a:pPr>
            <a:r>
              <a:t>Deploying my contract</a:t>
            </a:r>
          </a:p>
          <a:p>
            <a:pPr lvl="1">
              <a:buSzPct val="40000"/>
              <a:buBlip>
                <a:blip r:embed="rId2"/>
              </a:buBlip>
            </a:pPr>
            <a:r>
              <a:t>Running my contract</a:t>
            </a:r>
          </a:p>
          <a:p>
            <a:pPr lvl="1">
              <a:buSzPct val="40000"/>
              <a:buBlip>
                <a:blip r:embed="rId2"/>
              </a:buBlip>
            </a:pPr>
            <a:r>
              <a:t>Testing the contract</a:t>
            </a:r>
          </a:p>
        </p:txBody>
      </p:sp>
      <p:grpSp>
        <p:nvGrpSpPr>
          <p:cNvPr id="395" name="Image Gallery"/>
          <p:cNvGrpSpPr/>
          <p:nvPr/>
        </p:nvGrpSpPr>
        <p:grpSpPr>
          <a:xfrm>
            <a:off x="11757148" y="907704"/>
            <a:ext cx="9427970" cy="6743688"/>
            <a:chOff x="0" y="490596"/>
            <a:chExt cx="9427969" cy="6743687"/>
          </a:xfrm>
        </p:grpSpPr>
        <p:pic>
          <p:nvPicPr>
            <p:cNvPr id="393" name="Screenshot 2022-05-11 at 12.54.59.png" descr="Screenshot 2022-05-11 at 12.54.59.png"/>
            <p:cNvPicPr>
              <a:picLocks noChangeAspect="1"/>
            </p:cNvPicPr>
            <p:nvPr/>
          </p:nvPicPr>
          <p:blipFill>
            <a:blip r:embed="rId3">
              <a:extLst/>
            </a:blip>
            <a:srcRect l="0" t="0" r="0" b="0"/>
            <a:stretch>
              <a:fillRect/>
            </a:stretch>
          </p:blipFill>
          <p:spPr>
            <a:xfrm>
              <a:off x="0" y="490596"/>
              <a:ext cx="9427970" cy="5664726"/>
            </a:xfrm>
            <a:prstGeom prst="rect">
              <a:avLst/>
            </a:prstGeom>
            <a:ln w="12700" cap="flat">
              <a:noFill/>
              <a:miter lim="400000"/>
            </a:ln>
            <a:effectLst/>
          </p:spPr>
        </p:pic>
        <p:sp>
          <p:nvSpPr>
            <p:cNvPr id="394" name="Caption"/>
            <p:cNvSpPr/>
            <p:nvPr/>
          </p:nvSpPr>
          <p:spPr>
            <a:xfrm>
              <a:off x="0" y="6722117"/>
              <a:ext cx="9427970" cy="512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grpSp>
        <p:nvGrpSpPr>
          <p:cNvPr id="398" name="Image Gallery"/>
          <p:cNvGrpSpPr/>
          <p:nvPr/>
        </p:nvGrpSpPr>
        <p:grpSpPr>
          <a:xfrm>
            <a:off x="11717866" y="6797275"/>
            <a:ext cx="9506534" cy="6794980"/>
            <a:chOff x="0" y="494684"/>
            <a:chExt cx="9506532" cy="6794979"/>
          </a:xfrm>
        </p:grpSpPr>
        <p:pic>
          <p:nvPicPr>
            <p:cNvPr id="396" name="Screenshot 2022-05-11 at 12.55.30.png" descr="Screenshot 2022-05-11 at 12.55.30.png"/>
            <p:cNvPicPr>
              <a:picLocks noChangeAspect="1"/>
            </p:cNvPicPr>
            <p:nvPr/>
          </p:nvPicPr>
          <p:blipFill>
            <a:blip r:embed="rId4">
              <a:extLst/>
            </a:blip>
            <a:srcRect l="0" t="0" r="0" b="0"/>
            <a:stretch>
              <a:fillRect/>
            </a:stretch>
          </p:blipFill>
          <p:spPr>
            <a:xfrm>
              <a:off x="0" y="494684"/>
              <a:ext cx="9506533" cy="5711930"/>
            </a:xfrm>
            <a:prstGeom prst="rect">
              <a:avLst/>
            </a:prstGeom>
            <a:ln w="12700" cap="flat">
              <a:noFill/>
              <a:miter lim="400000"/>
            </a:ln>
            <a:effectLst/>
          </p:spPr>
        </p:pic>
        <p:sp>
          <p:nvSpPr>
            <p:cNvPr id="397" name="Caption"/>
            <p:cNvSpPr/>
            <p:nvPr/>
          </p:nvSpPr>
          <p:spPr>
            <a:xfrm>
              <a:off x="0" y="6777498"/>
              <a:ext cx="9506533" cy="512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Our grammy is in the post"/>
          <p:cNvSpPr txBox="1"/>
          <p:nvPr>
            <p:ph type="title"/>
          </p:nvPr>
        </p:nvSpPr>
        <p:spPr>
          <a:prstGeom prst="rect">
            <a:avLst/>
          </a:prstGeom>
        </p:spPr>
        <p:txBody>
          <a:bodyPr/>
          <a:lstStyle/>
          <a:p>
            <a:pPr/>
            <a:r>
              <a:t>Our grammy is in the post</a:t>
            </a:r>
          </a:p>
        </p:txBody>
      </p:sp>
      <p:sp>
        <p:nvSpPr>
          <p:cNvPr id="401" name="Extending our smart contra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Extending our smart contract</a:t>
            </a:r>
          </a:p>
        </p:txBody>
      </p:sp>
      <p:sp>
        <p:nvSpPr>
          <p:cNvPr id="402" name="Enter song lyrics…"/>
          <p:cNvSpPr txBox="1"/>
          <p:nvPr>
            <p:ph type="body" sz="half" idx="1"/>
          </p:nvPr>
        </p:nvSpPr>
        <p:spPr>
          <a:xfrm>
            <a:off x="1206500" y="3757438"/>
            <a:ext cx="11092010" cy="8256011"/>
          </a:xfrm>
          <a:prstGeom prst="rect">
            <a:avLst/>
          </a:prstGeom>
        </p:spPr>
        <p:txBody>
          <a:bodyPr/>
          <a:lstStyle/>
          <a:p>
            <a:pPr lvl="1">
              <a:buSzPct val="40000"/>
              <a:buBlip>
                <a:blip r:embed="rId2"/>
              </a:buBlip>
            </a:pPr>
            <a:r>
              <a:t>Enter song lyrics </a:t>
            </a:r>
          </a:p>
          <a:p>
            <a:pPr lvl="1">
              <a:buSzPct val="40000"/>
              <a:buBlip>
                <a:blip r:embed="rId2"/>
              </a:buBlip>
            </a:pPr>
            <a:r>
              <a:t>Check the length of the string</a:t>
            </a:r>
          </a:p>
          <a:p>
            <a:pPr lvl="1">
              <a:buSzPct val="40000"/>
              <a:buBlip>
                <a:blip r:embed="rId2"/>
              </a:buBlip>
            </a:pPr>
            <a:r>
              <a:t>Add the string to the variable</a:t>
            </a:r>
          </a:p>
          <a:p>
            <a:pPr lvl="1">
              <a:buSzPct val="40000"/>
              <a:buBlip>
                <a:blip r:embed="rId2"/>
              </a:buBlip>
            </a:pPr>
            <a:r>
              <a:t>Retrieve the whole string</a:t>
            </a:r>
          </a:p>
          <a:p>
            <a:pPr lvl="1">
              <a:buSzPct val="40000"/>
              <a:buBlip>
                <a:blip r:embed="rId2"/>
              </a:buBlip>
            </a:pPr>
            <a:r>
              <a:t>Retrieve a part of the string</a:t>
            </a:r>
          </a:p>
          <a:p>
            <a:pPr lvl="1">
              <a:buSzPct val="40000"/>
              <a:buBlip>
                <a:blip r:embed="rId2"/>
              </a:buBlip>
            </a:pPr>
            <a:r>
              <a:t>Buy the lyrics</a:t>
            </a:r>
          </a:p>
          <a:p>
            <a:pPr lvl="1">
              <a:buSzPct val="40000"/>
              <a:buBlip>
                <a:blip r:embed="rId2"/>
              </a:buBlip>
            </a:pPr>
            <a:r>
              <a:t>Add the name of the new owner</a:t>
            </a:r>
          </a:p>
        </p:txBody>
      </p:sp>
      <p:sp>
        <p:nvSpPr>
          <p:cNvPr id="403" name="We will be making NO payments and all the code we will be producing will only ever exist within your test environment.…"/>
          <p:cNvSpPr txBox="1"/>
          <p:nvPr/>
        </p:nvSpPr>
        <p:spPr>
          <a:xfrm>
            <a:off x="12797366" y="3757438"/>
            <a:ext cx="10565391"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420623" algn="l" defTabSz="2243271">
              <a:lnSpc>
                <a:spcPct val="90000"/>
              </a:lnSpc>
              <a:spcBef>
                <a:spcPts val="4100"/>
              </a:spcBef>
              <a:defRPr sz="4416">
                <a:solidFill>
                  <a:srgbClr val="000000"/>
                </a:solidFill>
              </a:defRPr>
            </a:pPr>
            <a:r>
              <a:t>We will be making NO payments and all the code we will be producing will only ever exist within your test environment.</a:t>
            </a:r>
          </a:p>
          <a:p>
            <a:pPr lvl="1" indent="420623" algn="l" defTabSz="2243271">
              <a:lnSpc>
                <a:spcPct val="90000"/>
              </a:lnSpc>
              <a:spcBef>
                <a:spcPts val="4100"/>
              </a:spcBef>
              <a:defRPr sz="4416">
                <a:solidFill>
                  <a:srgbClr val="000000"/>
                </a:solidFill>
              </a:defRPr>
            </a:pPr>
            <a:r>
              <a:t>If you want to take this to the next level and produce an app for it to allow people to interact without the need for remix, that is another course, for another day.</a:t>
            </a:r>
          </a:p>
          <a:p>
            <a:pPr lvl="1" indent="420623" algn="l" defTabSz="2243271">
              <a:lnSpc>
                <a:spcPct val="90000"/>
              </a:lnSpc>
              <a:spcBef>
                <a:spcPts val="4100"/>
              </a:spcBef>
              <a:defRPr sz="4416">
                <a:solidFill>
                  <a:srgbClr val="000000"/>
                </a:solidFill>
              </a:defRPr>
            </a:pPr>
            <a:r>
              <a:t>But as we began this course by saying if you have questions please ask them, no  question is a silly question.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05" name="Let’s begin coding…"/>
          <p:cNvSpPr txBox="1"/>
          <p:nvPr>
            <p:ph type="title"/>
          </p:nvPr>
        </p:nvSpPr>
        <p:spPr>
          <a:prstGeom prst="rect">
            <a:avLst/>
          </a:prstGeom>
        </p:spPr>
        <p:txBody>
          <a:bodyPr/>
          <a:lstStyle>
            <a:lvl1pPr>
              <a:defRPr>
                <a:solidFill>
                  <a:srgbClr val="2C40D0"/>
                </a:solidFill>
              </a:defRPr>
            </a:lvl1pPr>
          </a:lstStyle>
          <a:p>
            <a:pPr/>
            <a:r>
              <a:t>Let’s begin coding…</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Music mogul"/>
          <p:cNvSpPr txBox="1"/>
          <p:nvPr>
            <p:ph type="title"/>
          </p:nvPr>
        </p:nvSpPr>
        <p:spPr>
          <a:prstGeom prst="rect">
            <a:avLst/>
          </a:prstGeom>
        </p:spPr>
        <p:txBody>
          <a:bodyPr/>
          <a:lstStyle/>
          <a:p>
            <a:pPr/>
            <a:r>
              <a:t>Music mogul</a:t>
            </a:r>
          </a:p>
        </p:txBody>
      </p:sp>
      <p:sp>
        <p:nvSpPr>
          <p:cNvPr id="408" name="A walk through of the solu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walk through of the solution</a:t>
            </a:r>
          </a:p>
        </p:txBody>
      </p:sp>
      <p:sp>
        <p:nvSpPr>
          <p:cNvPr id="409" name="You will be creating a smart contract to store you priceless song lyrics.…"/>
          <p:cNvSpPr txBox="1"/>
          <p:nvPr>
            <p:ph type="body" idx="1"/>
          </p:nvPr>
        </p:nvSpPr>
        <p:spPr>
          <a:xfrm>
            <a:off x="1206500" y="3669357"/>
            <a:ext cx="21971000" cy="8835159"/>
          </a:xfrm>
          <a:prstGeom prst="rect">
            <a:avLst/>
          </a:prstGeom>
        </p:spPr>
        <p:txBody>
          <a:bodyPr/>
          <a:lstStyle/>
          <a:p>
            <a:pPr marL="0" indent="0">
              <a:buSzTx/>
              <a:buNone/>
            </a:pPr>
            <a:r>
              <a:t>You will be creating a smart contract to store you priceless song lyrics. </a:t>
            </a:r>
          </a:p>
          <a:p>
            <a:pPr marL="0" indent="0">
              <a:buSzTx/>
              <a:buNone/>
            </a:pPr>
            <a:r>
              <a:t>You will limit the text to 250 character, be able to search the text and then flag the text if it has been bought.</a:t>
            </a:r>
          </a:p>
          <a:p>
            <a:pPr marL="0" indent="0">
              <a:buSzTx/>
              <a:buNone/>
              <a:defRPr b="1"/>
            </a:pPr>
            <a:r>
              <a:t>What you will do</a:t>
            </a:r>
          </a:p>
          <a:p>
            <a:pPr>
              <a:buSzPct val="40000"/>
              <a:buBlip>
                <a:blip r:embed="rId2"/>
              </a:buBlip>
            </a:pPr>
            <a:r>
              <a:t>Write the code</a:t>
            </a:r>
          </a:p>
          <a:p>
            <a:pPr>
              <a:buSzPct val="40000"/>
              <a:buBlip>
                <a:blip r:embed="rId2"/>
              </a:buBlip>
            </a:pPr>
            <a:r>
              <a:t>Compile the solidity code</a:t>
            </a:r>
          </a:p>
          <a:p>
            <a:pPr>
              <a:buSzPct val="40000"/>
              <a:buBlip>
                <a:blip r:embed="rId2"/>
              </a:buBlip>
            </a:pPr>
            <a:r>
              <a:t>Publish and deploy</a:t>
            </a:r>
          </a:p>
          <a:p>
            <a:pPr>
              <a:buSzPct val="40000"/>
              <a:buBlip>
                <a:blip r:embed="rId2"/>
              </a:buBlip>
            </a:pPr>
            <a:r>
              <a:t>Run each of the functions and discuss</a:t>
            </a:r>
          </a:p>
        </p:txBody>
      </p:sp>
      <p:sp>
        <p:nvSpPr>
          <p:cNvPr id="410" name="https://docs.soliditylang.org/en/v0.8.13/"/>
          <p:cNvSpPr txBox="1"/>
          <p:nvPr/>
        </p:nvSpPr>
        <p:spPr>
          <a:xfrm>
            <a:off x="8203926" y="12830674"/>
            <a:ext cx="555345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https://docs.soliditylang.org/en/v0.8.13/</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412" name="Questions so far?"/>
          <p:cNvSpPr txBox="1"/>
          <p:nvPr>
            <p:ph type="title"/>
          </p:nvPr>
        </p:nvSpPr>
        <p:spPr>
          <a:prstGeom prst="rect">
            <a:avLst/>
          </a:prstGeom>
        </p:spPr>
        <p:txBody>
          <a:bodyPr/>
          <a:lstStyle/>
          <a:p>
            <a:pPr/>
            <a:r>
              <a:t>Questions so far?</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The good, the bad and the ugly"/>
          <p:cNvSpPr txBox="1"/>
          <p:nvPr>
            <p:ph type="title"/>
          </p:nvPr>
        </p:nvSpPr>
        <p:spPr>
          <a:prstGeom prst="rect">
            <a:avLst/>
          </a:prstGeom>
        </p:spPr>
        <p:txBody>
          <a:bodyPr/>
          <a:lstStyle/>
          <a:p>
            <a:pPr/>
            <a:r>
              <a:t>The good, the bad and the ugly</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16" name="The Good"/>
          <p:cNvSpPr txBox="1"/>
          <p:nvPr>
            <p:ph type="title"/>
          </p:nvPr>
        </p:nvSpPr>
        <p:spPr>
          <a:prstGeom prst="rect">
            <a:avLst/>
          </a:prstGeom>
        </p:spPr>
        <p:txBody>
          <a:bodyPr/>
          <a:lstStyle>
            <a:lvl1pPr>
              <a:defRPr>
                <a:solidFill>
                  <a:srgbClr val="2C40D0"/>
                </a:solidFill>
              </a:defRPr>
            </a:lvl1pPr>
          </a:lstStyle>
          <a:p>
            <a:pPr/>
            <a:r>
              <a:t>The Good</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Transform how we use information"/>
          <p:cNvSpPr txBox="1"/>
          <p:nvPr>
            <p:ph type="title"/>
          </p:nvPr>
        </p:nvSpPr>
        <p:spPr>
          <a:prstGeom prst="rect">
            <a:avLst/>
          </a:prstGeom>
        </p:spPr>
        <p:txBody>
          <a:bodyPr/>
          <a:lstStyle/>
          <a:p>
            <a:pPr/>
            <a:r>
              <a:t>Transform how we use information</a:t>
            </a:r>
          </a:p>
        </p:txBody>
      </p:sp>
      <p:sp>
        <p:nvSpPr>
          <p:cNvPr id="419" name="Helps remove the pressures of working togeth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Helps remove the pressures of working together</a:t>
            </a:r>
          </a:p>
        </p:txBody>
      </p:sp>
      <p:sp>
        <p:nvSpPr>
          <p:cNvPr id="420" name="Visibility…"/>
          <p:cNvSpPr txBox="1"/>
          <p:nvPr>
            <p:ph type="body" sz="quarter" idx="1"/>
          </p:nvPr>
        </p:nvSpPr>
        <p:spPr>
          <a:xfrm>
            <a:off x="1206500" y="7939971"/>
            <a:ext cx="6400449" cy="3141283"/>
          </a:xfrm>
          <a:prstGeom prst="rect">
            <a:avLst/>
          </a:prstGeom>
        </p:spPr>
        <p:txBody>
          <a:bodyPr/>
          <a:lstStyle/>
          <a:p>
            <a:pPr marL="73025" indent="0" defTabSz="457200">
              <a:lnSpc>
                <a:spcPct val="100000"/>
              </a:lnSpc>
              <a:spcBef>
                <a:spcPts val="0"/>
              </a:spcBef>
              <a:buSzTx/>
              <a:buNone/>
              <a:defRPr b="1" sz="2400">
                <a:solidFill>
                  <a:srgbClr val="0070C0"/>
                </a:solidFill>
                <a:latin typeface="Arial"/>
                <a:ea typeface="Arial"/>
                <a:cs typeface="Arial"/>
                <a:sym typeface="Arial"/>
              </a:defRPr>
            </a:pPr>
            <a:r>
              <a:rPr sz="4000"/>
              <a:t>Visibility</a:t>
            </a:r>
            <a:r>
              <a:rPr b="0">
                <a:solidFill>
                  <a:srgbClr val="56565A"/>
                </a:solidFill>
              </a:rPr>
              <a:t> </a:t>
            </a:r>
            <a:endParaRPr b="0">
              <a:solidFill>
                <a:srgbClr val="56565A"/>
              </a:solidFill>
            </a:endParaRPr>
          </a:p>
          <a:p>
            <a:pPr marL="73025" indent="0" defTabSz="457200">
              <a:lnSpc>
                <a:spcPct val="100000"/>
              </a:lnSpc>
              <a:spcBef>
                <a:spcPts val="0"/>
              </a:spcBef>
              <a:buSzTx/>
              <a:buNone/>
              <a:defRPr b="1" sz="2400">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indent="0" defTabSz="457200">
              <a:lnSpc>
                <a:spcPct val="100000"/>
              </a:lnSpc>
              <a:spcBef>
                <a:spcPts val="1600"/>
              </a:spcBef>
              <a:buSzTx/>
              <a:buNone/>
              <a:defRPr sz="2933">
                <a:solidFill>
                  <a:srgbClr val="56565A"/>
                </a:solidFill>
                <a:latin typeface="Arial"/>
                <a:ea typeface="Arial"/>
                <a:cs typeface="Arial"/>
                <a:sym typeface="Arial"/>
              </a:defRPr>
            </a:pPr>
            <a:r>
              <a:t>Allow full visibility into transactional processes, allowing for full transparency into business practises</a:t>
            </a:r>
            <a:endParaRPr sz="1200">
              <a:solidFill>
                <a:srgbClr val="000000"/>
              </a:solidFill>
              <a:latin typeface="Times Roman"/>
              <a:ea typeface="Times Roman"/>
              <a:cs typeface="Times Roman"/>
              <a:sym typeface="Times Roman"/>
            </a:endParaRPr>
          </a:p>
        </p:txBody>
      </p:sp>
      <p:sp>
        <p:nvSpPr>
          <p:cNvPr id="421" name="Accountability…"/>
          <p:cNvSpPr txBox="1"/>
          <p:nvPr/>
        </p:nvSpPr>
        <p:spPr>
          <a:xfrm>
            <a:off x="8199966" y="7939971"/>
            <a:ext cx="6400450" cy="31412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Accountability</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spcBef>
                <a:spcPts val="1600"/>
              </a:spcBef>
              <a:defRPr sz="2933">
                <a:solidFill>
                  <a:srgbClr val="56565A"/>
                </a:solidFill>
                <a:latin typeface="Arial"/>
                <a:ea typeface="Arial"/>
                <a:cs typeface="Arial"/>
                <a:sym typeface="Arial"/>
              </a:defRPr>
            </a:pPr>
            <a:r>
              <a:t>Bring accountability to business practises, to ensure due process is being followed with every interaction</a:t>
            </a:r>
            <a:endParaRPr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endParaRPr sz="1200">
              <a:solidFill>
                <a:srgbClr val="000000"/>
              </a:solidFill>
              <a:latin typeface="Times Roman"/>
              <a:ea typeface="Times Roman"/>
              <a:cs typeface="Times Roman"/>
              <a:sym typeface="Times Roman"/>
            </a:endParaRPr>
          </a:p>
        </p:txBody>
      </p:sp>
      <p:sp>
        <p:nvSpPr>
          <p:cNvPr id="422" name="Trust…"/>
          <p:cNvSpPr txBox="1"/>
          <p:nvPr/>
        </p:nvSpPr>
        <p:spPr>
          <a:xfrm>
            <a:off x="15447433" y="7939971"/>
            <a:ext cx="6400450" cy="4215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Trust</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spcBef>
                <a:spcPts val="1600"/>
              </a:spcBef>
              <a:defRPr sz="2933">
                <a:solidFill>
                  <a:srgbClr val="56565A"/>
                </a:solidFill>
                <a:latin typeface="Arial"/>
                <a:ea typeface="Arial"/>
                <a:cs typeface="Arial"/>
                <a:sym typeface="Arial"/>
              </a:defRPr>
            </a:pPr>
            <a:r>
              <a:t>Allowing multiple entities that do not have a good or unproven working relationship, to engage in the collaborative processes</a:t>
            </a:r>
            <a:endParaRPr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endParaRPr>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endParaRPr>
              <a:solidFill>
                <a:srgbClr val="000000"/>
              </a:solidFill>
              <a:latin typeface="Times Roman"/>
              <a:ea typeface="Times Roman"/>
              <a:cs typeface="Times Roman"/>
              <a:sym typeface="Times Roman"/>
            </a:endParaRPr>
          </a:p>
        </p:txBody>
      </p:sp>
      <p:sp>
        <p:nvSpPr>
          <p:cNvPr id="423" name="The real value of blockchain can be broken down into the following 3 statements.…"/>
          <p:cNvSpPr txBox="1"/>
          <p:nvPr/>
        </p:nvSpPr>
        <p:spPr>
          <a:xfrm>
            <a:off x="1193800" y="3887570"/>
            <a:ext cx="21532137" cy="3749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sz="2933">
                <a:solidFill>
                  <a:srgbClr val="56565A"/>
                </a:solidFill>
                <a:latin typeface="Arial"/>
                <a:ea typeface="Arial"/>
                <a:cs typeface="Arial"/>
                <a:sym typeface="Arial"/>
              </a:defRPr>
            </a:pPr>
            <a:r>
              <a:rPr sz="4000"/>
              <a:t>The real value of blockchain can be broken down into the following 3 statements.</a:t>
            </a:r>
            <a:endParaRPr sz="4000"/>
          </a:p>
          <a:p>
            <a:pPr marL="73025" algn="l" defTabSz="457200">
              <a:defRPr sz="2933">
                <a:solidFill>
                  <a:srgbClr val="56565A"/>
                </a:solidFill>
                <a:latin typeface="Arial"/>
                <a:ea typeface="Arial"/>
                <a:cs typeface="Arial"/>
                <a:sym typeface="Arial"/>
              </a:defRPr>
            </a:pPr>
            <a:endParaRPr sz="4000"/>
          </a:p>
          <a:p>
            <a:pPr marL="73025" algn="l" defTabSz="457200">
              <a:defRPr sz="2933">
                <a:solidFill>
                  <a:srgbClr val="56565A"/>
                </a:solidFill>
                <a:latin typeface="Arial"/>
                <a:ea typeface="Arial"/>
                <a:cs typeface="Arial"/>
                <a:sym typeface="Arial"/>
              </a:defRPr>
            </a:pPr>
            <a:r>
              <a:rPr sz="4000"/>
              <a:t>While the technical aspects to the technology can not be taken lightly the value it added on a non technical level is far greater in my opinion that the complexities involved in delivering a blockchain network</a:t>
            </a:r>
            <a:endParaRPr sz="1200">
              <a:solidFill>
                <a:srgbClr val="000000"/>
              </a:solidFill>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Why use blockchain"/>
          <p:cNvSpPr txBox="1"/>
          <p:nvPr>
            <p:ph type="title"/>
          </p:nvPr>
        </p:nvSpPr>
        <p:spPr>
          <a:prstGeom prst="rect">
            <a:avLst/>
          </a:prstGeom>
        </p:spPr>
        <p:txBody>
          <a:bodyPr/>
          <a:lstStyle/>
          <a:p>
            <a:pPr/>
            <a:r>
              <a:t>Why use blockchain</a:t>
            </a:r>
          </a:p>
        </p:txBody>
      </p:sp>
      <p:sp>
        <p:nvSpPr>
          <p:cNvPr id="426" name="Technology based advantag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Technology based advantages </a:t>
            </a:r>
          </a:p>
        </p:txBody>
      </p:sp>
      <p:sp>
        <p:nvSpPr>
          <p:cNvPr id="427" name="Immutable…"/>
          <p:cNvSpPr txBox="1"/>
          <p:nvPr>
            <p:ph type="body" sz="quarter" idx="1"/>
          </p:nvPr>
        </p:nvSpPr>
        <p:spPr>
          <a:xfrm>
            <a:off x="1206500" y="5907971"/>
            <a:ext cx="6400449" cy="3141283"/>
          </a:xfrm>
          <a:prstGeom prst="rect">
            <a:avLst/>
          </a:prstGeom>
        </p:spPr>
        <p:txBody>
          <a:bodyPr/>
          <a:lstStyle/>
          <a:p>
            <a:pPr marL="73025" indent="0" algn="ctr" defTabSz="457200">
              <a:lnSpc>
                <a:spcPct val="100000"/>
              </a:lnSpc>
              <a:spcBef>
                <a:spcPts val="0"/>
              </a:spcBef>
              <a:buSzTx/>
              <a:buNone/>
              <a:defRPr b="1" sz="4000">
                <a:solidFill>
                  <a:srgbClr val="6ABF4B"/>
                </a:solidFill>
                <a:latin typeface="Arial"/>
                <a:ea typeface="Arial"/>
                <a:cs typeface="Arial"/>
                <a:sym typeface="Arial"/>
              </a:defRPr>
            </a:pPr>
            <a:r>
              <a:t>Immutable</a:t>
            </a:r>
            <a:r>
              <a:rPr b="0">
                <a:solidFill>
                  <a:srgbClr val="56565A"/>
                </a:solidFill>
              </a:rPr>
              <a:t> </a:t>
            </a:r>
            <a:endParaRPr b="0" sz="1200">
              <a:solidFill>
                <a:srgbClr val="000000"/>
              </a:solidFill>
              <a:latin typeface="Times Roman"/>
              <a:ea typeface="Times Roman"/>
              <a:cs typeface="Times Roman"/>
              <a:sym typeface="Times Roman"/>
            </a:endParaRPr>
          </a:p>
          <a:p>
            <a:pPr marL="73025" indent="0" defTabSz="457200">
              <a:lnSpc>
                <a:spcPct val="100000"/>
              </a:lnSpc>
              <a:spcBef>
                <a:spcPts val="0"/>
              </a:spcBef>
              <a:buSzTx/>
              <a:buNone/>
              <a:defRPr sz="2666">
                <a:solidFill>
                  <a:srgbClr val="56565A"/>
                </a:solidFill>
                <a:latin typeface="Arial"/>
                <a:ea typeface="Arial"/>
                <a:cs typeface="Arial"/>
                <a:sym typeface="Arial"/>
              </a:defRPr>
            </a:pPr>
            <a:r>
              <a:t>Data is written once and can not be changed or deleted from the blockchain network</a:t>
            </a:r>
            <a:endParaRPr sz="1200">
              <a:solidFill>
                <a:srgbClr val="000000"/>
              </a:solidFill>
              <a:latin typeface="Times Roman"/>
              <a:ea typeface="Times Roman"/>
              <a:cs typeface="Times Roman"/>
              <a:sym typeface="Times Roman"/>
            </a:endParaRPr>
          </a:p>
        </p:txBody>
      </p:sp>
      <p:sp>
        <p:nvSpPr>
          <p:cNvPr id="428" name="Ledger…"/>
          <p:cNvSpPr txBox="1"/>
          <p:nvPr/>
        </p:nvSpPr>
        <p:spPr>
          <a:xfrm>
            <a:off x="8326966" y="5907971"/>
            <a:ext cx="6400450" cy="31412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defTabSz="457200">
              <a:defRPr b="1" sz="4000">
                <a:solidFill>
                  <a:srgbClr val="6ABF4B"/>
                </a:solidFill>
                <a:latin typeface="Arial"/>
                <a:ea typeface="Arial"/>
                <a:cs typeface="Arial"/>
                <a:sym typeface="Arial"/>
              </a:defRPr>
            </a:pPr>
            <a:r>
              <a:t>Ledger</a:t>
            </a:r>
            <a:endParaRPr b="0" sz="1200">
              <a:solidFill>
                <a:srgbClr val="000000"/>
              </a:solidFill>
              <a:latin typeface="Times Roman"/>
              <a:ea typeface="Times Roman"/>
              <a:cs typeface="Times Roman"/>
              <a:sym typeface="Times Roman"/>
            </a:endParaRPr>
          </a:p>
          <a:p>
            <a:pPr marL="73025" algn="l" defTabSz="457200">
              <a:defRPr sz="2666">
                <a:solidFill>
                  <a:srgbClr val="56565A"/>
                </a:solidFill>
                <a:latin typeface="Arial"/>
                <a:ea typeface="Arial"/>
                <a:cs typeface="Arial"/>
                <a:sym typeface="Arial"/>
              </a:defRPr>
            </a:pPr>
            <a:r>
              <a:t>Records all transactions on the blockchain network, access to the ledger allows all with a interest in the network to see exactly what is happening</a:t>
            </a:r>
            <a:endParaRPr sz="1200">
              <a:solidFill>
                <a:srgbClr val="000000"/>
              </a:solidFill>
              <a:latin typeface="Times Roman"/>
              <a:ea typeface="Times Roman"/>
              <a:cs typeface="Times Roman"/>
              <a:sym typeface="Times Roman"/>
            </a:endParaRPr>
          </a:p>
        </p:txBody>
      </p:sp>
      <p:sp>
        <p:nvSpPr>
          <p:cNvPr id="429" name="Secure…"/>
          <p:cNvSpPr txBox="1"/>
          <p:nvPr/>
        </p:nvSpPr>
        <p:spPr>
          <a:xfrm>
            <a:off x="15447433" y="5907971"/>
            <a:ext cx="6400450" cy="2785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defTabSz="457200">
              <a:defRPr b="1" sz="4000">
                <a:solidFill>
                  <a:srgbClr val="6ABF4B"/>
                </a:solidFill>
                <a:latin typeface="Arial"/>
                <a:ea typeface="Arial"/>
                <a:cs typeface="Arial"/>
                <a:sym typeface="Arial"/>
              </a:defRPr>
            </a:pPr>
            <a:r>
              <a:t>Secure</a:t>
            </a:r>
            <a:endParaRPr b="0" sz="1200">
              <a:solidFill>
                <a:srgbClr val="000000"/>
              </a:solidFill>
              <a:latin typeface="Times Roman"/>
              <a:ea typeface="Times Roman"/>
              <a:cs typeface="Times Roman"/>
              <a:sym typeface="Times Roman"/>
            </a:endParaRPr>
          </a:p>
          <a:p>
            <a:pPr marL="73025" algn="l" defTabSz="457200">
              <a:defRPr sz="2666">
                <a:solidFill>
                  <a:srgbClr val="56565A"/>
                </a:solidFill>
                <a:latin typeface="Arial"/>
                <a:ea typeface="Arial"/>
                <a:cs typeface="Arial"/>
                <a:sym typeface="Arial"/>
              </a:defRPr>
            </a:pPr>
            <a:r>
              <a:t>Using the last cryptographic technologies and access processes to keep content safe and </a:t>
            </a:r>
            <a:endParaRPr sz="1200">
              <a:solidFill>
                <a:srgbClr val="000000"/>
              </a:solidFill>
              <a:latin typeface="Times Roman"/>
              <a:ea typeface="Times Roman"/>
              <a:cs typeface="Times Roman"/>
              <a:sym typeface="Times Roman"/>
            </a:endParaRPr>
          </a:p>
        </p:txBody>
      </p:sp>
      <p:sp>
        <p:nvSpPr>
          <p:cNvPr id="430" name="Decentralised…"/>
          <p:cNvSpPr txBox="1"/>
          <p:nvPr/>
        </p:nvSpPr>
        <p:spPr>
          <a:xfrm>
            <a:off x="8352366" y="8913638"/>
            <a:ext cx="6400450" cy="31412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defTabSz="457200">
              <a:defRPr b="1" sz="4000">
                <a:solidFill>
                  <a:srgbClr val="6ABF4B"/>
                </a:solidFill>
                <a:latin typeface="Arial"/>
                <a:ea typeface="Arial"/>
                <a:cs typeface="Arial"/>
                <a:sym typeface="Arial"/>
              </a:defRPr>
            </a:pPr>
            <a:r>
              <a:t>Decentralised</a:t>
            </a:r>
            <a:endParaRPr b="0" sz="1200">
              <a:solidFill>
                <a:srgbClr val="000000"/>
              </a:solidFill>
              <a:latin typeface="Times Roman"/>
              <a:ea typeface="Times Roman"/>
              <a:cs typeface="Times Roman"/>
              <a:sym typeface="Times Roman"/>
            </a:endParaRPr>
          </a:p>
          <a:p>
            <a:pPr marL="73025" algn="l" defTabSz="457200">
              <a:defRPr sz="2666">
                <a:solidFill>
                  <a:srgbClr val="56565A"/>
                </a:solidFill>
                <a:latin typeface="Arial"/>
                <a:ea typeface="Arial"/>
                <a:cs typeface="Arial"/>
                <a:sym typeface="Arial"/>
              </a:defRPr>
            </a:pPr>
            <a:r>
              <a:t>Data is stored on many computers, with no central authority controlling the entire network</a:t>
            </a:r>
            <a:endParaRPr sz="1200">
              <a:solidFill>
                <a:srgbClr val="000000"/>
              </a:solidFill>
              <a:latin typeface="Times Roman"/>
              <a:ea typeface="Times Roman"/>
              <a:cs typeface="Times Roman"/>
              <a:sym typeface="Times Roman"/>
            </a:endParaRPr>
          </a:p>
        </p:txBody>
      </p:sp>
      <p:sp>
        <p:nvSpPr>
          <p:cNvPr id="431" name="Extensible…"/>
          <p:cNvSpPr txBox="1"/>
          <p:nvPr/>
        </p:nvSpPr>
        <p:spPr>
          <a:xfrm>
            <a:off x="15472833" y="8913638"/>
            <a:ext cx="6400450" cy="4215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defTabSz="457200">
              <a:defRPr b="1" sz="4000">
                <a:solidFill>
                  <a:srgbClr val="6ABF4B"/>
                </a:solidFill>
                <a:latin typeface="Arial"/>
                <a:ea typeface="Arial"/>
                <a:cs typeface="Arial"/>
                <a:sym typeface="Arial"/>
              </a:defRPr>
            </a:pPr>
            <a:r>
              <a:t>Extensible</a:t>
            </a:r>
            <a:endParaRPr b="0" sz="1200">
              <a:solidFill>
                <a:srgbClr val="000000"/>
              </a:solidFill>
              <a:latin typeface="Times Roman"/>
              <a:ea typeface="Times Roman"/>
              <a:cs typeface="Times Roman"/>
              <a:sym typeface="Times Roman"/>
            </a:endParaRPr>
          </a:p>
          <a:p>
            <a:pPr marL="73025" algn="l" defTabSz="457200">
              <a:defRPr sz="2666">
                <a:solidFill>
                  <a:srgbClr val="56565A"/>
                </a:solidFill>
                <a:latin typeface="Arial"/>
                <a:ea typeface="Arial"/>
                <a:cs typeface="Arial"/>
                <a:sym typeface="Arial"/>
              </a:defRPr>
            </a:pPr>
            <a:r>
              <a:t>The technology allows solution to grow as processes are identified for consumption of the blockchain technology</a:t>
            </a:r>
            <a:endParaRPr sz="1200">
              <a:solidFill>
                <a:srgbClr val="000000"/>
              </a:solidFill>
              <a:latin typeface="Times Roman"/>
              <a:ea typeface="Times Roman"/>
              <a:cs typeface="Times Roman"/>
              <a:sym typeface="Times Roman"/>
            </a:endParaRPr>
          </a:p>
        </p:txBody>
      </p:sp>
      <p:sp>
        <p:nvSpPr>
          <p:cNvPr id="432" name="Known outcomes…"/>
          <p:cNvSpPr txBox="1"/>
          <p:nvPr/>
        </p:nvSpPr>
        <p:spPr>
          <a:xfrm>
            <a:off x="1231900" y="8913638"/>
            <a:ext cx="6400449" cy="31412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defTabSz="457200">
              <a:defRPr b="1" sz="4000">
                <a:solidFill>
                  <a:srgbClr val="6ABF4B"/>
                </a:solidFill>
                <a:latin typeface="Arial"/>
                <a:ea typeface="Arial"/>
                <a:cs typeface="Arial"/>
                <a:sym typeface="Arial"/>
              </a:defRPr>
            </a:pPr>
            <a:r>
              <a:t>Known outcomes</a:t>
            </a:r>
            <a:r>
              <a:rPr b="0"/>
              <a:t> </a:t>
            </a:r>
            <a:endParaRPr b="0" sz="1200">
              <a:solidFill>
                <a:srgbClr val="000000"/>
              </a:solidFill>
              <a:latin typeface="Times Roman"/>
              <a:ea typeface="Times Roman"/>
              <a:cs typeface="Times Roman"/>
              <a:sym typeface="Times Roman"/>
            </a:endParaRPr>
          </a:p>
          <a:p>
            <a:pPr marL="73025" algn="l" defTabSz="457200">
              <a:defRPr sz="2666">
                <a:solidFill>
                  <a:srgbClr val="56565A"/>
                </a:solidFill>
                <a:latin typeface="Arial"/>
                <a:ea typeface="Arial"/>
                <a:cs typeface="Arial"/>
                <a:sym typeface="Arial"/>
              </a:defRPr>
            </a:pPr>
            <a:r>
              <a:t>Smart contracts allow us pass content through defined processes that everyone on the blockchain network agrees upon</a:t>
            </a:r>
            <a:endParaRPr sz="1200">
              <a:solidFill>
                <a:srgbClr val="000000"/>
              </a:solidFill>
              <a:latin typeface="Times Roman"/>
              <a:ea typeface="Times Roman"/>
              <a:cs typeface="Times Roman"/>
              <a:sym typeface="Times Roman"/>
            </a:endParaRPr>
          </a:p>
        </p:txBody>
      </p:sp>
      <p:sp>
        <p:nvSpPr>
          <p:cNvPr id="433" name="When you are looking at creating a blockchain solution look if these points can be applied to make the solution better…"/>
          <p:cNvSpPr txBox="1"/>
          <p:nvPr/>
        </p:nvSpPr>
        <p:spPr>
          <a:xfrm>
            <a:off x="1206500" y="3626204"/>
            <a:ext cx="21971000" cy="1926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sz="4800">
                <a:solidFill>
                  <a:srgbClr val="202124"/>
                </a:solidFill>
                <a:latin typeface="Arial"/>
                <a:ea typeface="Arial"/>
                <a:cs typeface="Arial"/>
                <a:sym typeface="Arial"/>
              </a:defRPr>
            </a:lvl1pPr>
          </a:lstStyle>
          <a:p>
            <a:pPr/>
            <a:r>
              <a:t>When you are looking at creating a blockchain solution look if these points can be applied to make the solution better…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o before we start…"/>
          <p:cNvSpPr txBox="1"/>
          <p:nvPr>
            <p:ph type="title"/>
          </p:nvPr>
        </p:nvSpPr>
        <p:spPr>
          <a:prstGeom prst="rect">
            <a:avLst/>
          </a:prstGeom>
        </p:spPr>
        <p:txBody>
          <a:bodyPr/>
          <a:lstStyle/>
          <a:p>
            <a:pPr/>
            <a:r>
              <a:t>So before we start…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35" name="The bad"/>
          <p:cNvSpPr txBox="1"/>
          <p:nvPr>
            <p:ph type="title"/>
          </p:nvPr>
        </p:nvSpPr>
        <p:spPr>
          <a:prstGeom prst="rect">
            <a:avLst/>
          </a:prstGeom>
        </p:spPr>
        <p:txBody>
          <a:bodyPr/>
          <a:lstStyle>
            <a:lvl1pPr>
              <a:defRPr>
                <a:solidFill>
                  <a:srgbClr val="2C40D0"/>
                </a:solidFill>
              </a:defRPr>
            </a:lvl1pPr>
          </a:lstStyle>
          <a:p>
            <a:pPr/>
            <a:r>
              <a:t>The bad</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Negativity"/>
          <p:cNvSpPr txBox="1"/>
          <p:nvPr>
            <p:ph type="title"/>
          </p:nvPr>
        </p:nvSpPr>
        <p:spPr>
          <a:prstGeom prst="rect">
            <a:avLst/>
          </a:prstGeom>
        </p:spPr>
        <p:txBody>
          <a:bodyPr/>
          <a:lstStyle/>
          <a:p>
            <a:pPr/>
            <a:r>
              <a:t>Negativity</a:t>
            </a:r>
          </a:p>
        </p:txBody>
      </p:sp>
      <p:sp>
        <p:nvSpPr>
          <p:cNvPr id="438" name="But look at the positiv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But look at the positives</a:t>
            </a:r>
          </a:p>
        </p:txBody>
      </p:sp>
      <p:pic>
        <p:nvPicPr>
          <p:cNvPr id="439" name="Image" descr="Image"/>
          <p:cNvPicPr>
            <a:picLocks noChangeAspect="1"/>
          </p:cNvPicPr>
          <p:nvPr/>
        </p:nvPicPr>
        <p:blipFill>
          <a:blip r:embed="rId2">
            <a:extLst/>
          </a:blip>
          <a:srcRect l="0" t="6999" r="0" b="4516"/>
          <a:stretch>
            <a:fillRect/>
          </a:stretch>
        </p:blipFill>
        <p:spPr>
          <a:xfrm>
            <a:off x="11417879" y="1828198"/>
            <a:ext cx="11474271" cy="10490985"/>
          </a:xfrm>
          <a:prstGeom prst="rect">
            <a:avLst/>
          </a:prstGeom>
          <a:ln w="12700">
            <a:miter lim="400000"/>
          </a:ln>
        </p:spPr>
      </p:pic>
      <p:sp>
        <p:nvSpPr>
          <p:cNvPr id="440" name="https://101blockchains.com/disadvantages-of-blockchain/"/>
          <p:cNvSpPr txBox="1"/>
          <p:nvPr/>
        </p:nvSpPr>
        <p:spPr>
          <a:xfrm>
            <a:off x="12924180" y="12672517"/>
            <a:ext cx="808604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https://101blockchains.com/disadvantages-of-blockchain/</a:t>
            </a:r>
          </a:p>
        </p:txBody>
      </p:sp>
      <p:sp>
        <p:nvSpPr>
          <p:cNvPr id="441" name="This small we’ll defined list shows some of the negative points to the blockchain technology as it stands today.…"/>
          <p:cNvSpPr txBox="1"/>
          <p:nvPr>
            <p:ph type="body" sz="half" idx="1"/>
          </p:nvPr>
        </p:nvSpPr>
        <p:spPr>
          <a:xfrm>
            <a:off x="1206500" y="4248504"/>
            <a:ext cx="9793009" cy="8256012"/>
          </a:xfrm>
          <a:prstGeom prst="rect">
            <a:avLst/>
          </a:prstGeom>
        </p:spPr>
        <p:txBody>
          <a:bodyPr/>
          <a:lstStyle/>
          <a:p>
            <a:pPr marL="0" indent="0">
              <a:buSzTx/>
              <a:buNone/>
            </a:pPr>
            <a:r>
              <a:t>This small we’ll defined list shows some of the negative points to the blockchain technology as it stands today.</a:t>
            </a:r>
          </a:p>
          <a:p>
            <a:pPr marL="0" indent="0">
              <a:buSzTx/>
              <a:buNone/>
            </a:pPr>
            <a:r>
              <a:t>But all of these can be addressed over time with the correct motivation and input</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43" name="The ugly"/>
          <p:cNvSpPr txBox="1"/>
          <p:nvPr>
            <p:ph type="title"/>
          </p:nvPr>
        </p:nvSpPr>
        <p:spPr>
          <a:prstGeom prst="rect">
            <a:avLst/>
          </a:prstGeom>
        </p:spPr>
        <p:txBody>
          <a:bodyPr/>
          <a:lstStyle>
            <a:lvl1pPr>
              <a:defRPr>
                <a:solidFill>
                  <a:srgbClr val="2C40D0"/>
                </a:solidFill>
              </a:defRPr>
            </a:lvl1pPr>
          </a:lstStyle>
          <a:p>
            <a:pPr/>
            <a:r>
              <a:t>The ugly</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5" name="Image" descr="Image"/>
          <p:cNvPicPr>
            <a:picLocks noChangeAspect="1"/>
          </p:cNvPicPr>
          <p:nvPr/>
        </p:nvPicPr>
        <p:blipFill>
          <a:blip r:embed="rId2">
            <a:extLst/>
          </a:blip>
          <a:stretch>
            <a:fillRect/>
          </a:stretch>
        </p:blipFill>
        <p:spPr>
          <a:xfrm>
            <a:off x="13804900" y="833165"/>
            <a:ext cx="5692176" cy="12049670"/>
          </a:xfrm>
          <a:prstGeom prst="rect">
            <a:avLst/>
          </a:prstGeom>
          <a:ln w="12700">
            <a:miter lim="400000"/>
          </a:ln>
        </p:spPr>
      </p:pic>
      <p:sp>
        <p:nvSpPr>
          <p:cNvPr id="446" name="Blockchain needs a knight I shining armour"/>
          <p:cNvSpPr txBox="1"/>
          <p:nvPr>
            <p:ph type="title"/>
          </p:nvPr>
        </p:nvSpPr>
        <p:spPr>
          <a:prstGeom prst="rect">
            <a:avLst/>
          </a:prstGeom>
        </p:spPr>
        <p:txBody>
          <a:bodyPr/>
          <a:lstStyle/>
          <a:p>
            <a:pPr/>
            <a:r>
              <a:t>Blockchain needs a knight I shining armour</a:t>
            </a:r>
          </a:p>
        </p:txBody>
      </p:sp>
      <p:sp>
        <p:nvSpPr>
          <p:cNvPr id="447" name="Is that regulation and administr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Is that regulation and administration</a:t>
            </a:r>
          </a:p>
        </p:txBody>
      </p:sp>
      <p:sp>
        <p:nvSpPr>
          <p:cNvPr id="448" name="Grooooaaannnnn…………"/>
          <p:cNvSpPr txBox="1"/>
          <p:nvPr>
            <p:ph type="body" sz="half" idx="1"/>
          </p:nvPr>
        </p:nvSpPr>
        <p:spPr>
          <a:xfrm>
            <a:off x="1646766" y="3972651"/>
            <a:ext cx="9793010" cy="8531865"/>
          </a:xfrm>
          <a:prstGeom prst="rect">
            <a:avLst/>
          </a:prstGeom>
        </p:spPr>
        <p:txBody>
          <a:bodyPr/>
          <a:lstStyle/>
          <a:p>
            <a:pPr marL="0" indent="0">
              <a:buSzTx/>
              <a:buNone/>
            </a:pPr>
            <a:r>
              <a:t>Grooooaaannnnn………</a:t>
            </a:r>
          </a:p>
          <a:p>
            <a:pPr>
              <a:buSzPct val="40000"/>
              <a:buBlip>
                <a:blip r:embed="rId3"/>
              </a:buBlip>
            </a:pPr>
            <a:r>
              <a:t>Criminal enterprises</a:t>
            </a:r>
          </a:p>
          <a:p>
            <a:pPr>
              <a:buSzPct val="40000"/>
              <a:buBlip>
                <a:blip r:embed="rId3"/>
              </a:buBlip>
            </a:pPr>
            <a:r>
              <a:t>The environment</a:t>
            </a:r>
          </a:p>
          <a:p>
            <a:pPr>
              <a:buSzPct val="40000"/>
              <a:buBlip>
                <a:blip r:embed="rId3"/>
              </a:buBlip>
            </a:pPr>
            <a:r>
              <a:t>Corporate institutionalisation</a:t>
            </a:r>
            <a:br/>
          </a:p>
          <a:p>
            <a:pPr>
              <a:buSzPct val="40000"/>
              <a:buBlip>
                <a:blip r:embed="rId3"/>
              </a:buBlip>
            </a:pPr>
            <a:r>
              <a:t>Regulations</a:t>
            </a:r>
          </a:p>
          <a:p>
            <a:pPr>
              <a:buSzPct val="40000"/>
              <a:buBlip>
                <a:blip r:embed="rId3"/>
              </a:buBlip>
            </a:pPr>
            <a:r>
              <a:t>Administration</a:t>
            </a:r>
          </a:p>
        </p:txBody>
      </p:sp>
      <p:sp>
        <p:nvSpPr>
          <p:cNvPr id="449" name="Line"/>
          <p:cNvSpPr/>
          <p:nvPr/>
        </p:nvSpPr>
        <p:spPr>
          <a:xfrm>
            <a:off x="708097" y="9028803"/>
            <a:ext cx="10509733" cy="1"/>
          </a:xfrm>
          <a:prstGeom prst="line">
            <a:avLst/>
          </a:prstGeom>
          <a:ln w="25400">
            <a:solidFill>
              <a:srgbClr val="0F9522"/>
            </a:solidFill>
            <a:custDash>
              <a:ds d="200000" sp="200000"/>
            </a:custDash>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ummary"/>
          <p:cNvSpPr txBox="1"/>
          <p:nvPr>
            <p:ph type="title"/>
          </p:nvPr>
        </p:nvSpPr>
        <p:spPr>
          <a:prstGeom prst="rect">
            <a:avLst/>
          </a:prstGeom>
        </p:spPr>
        <p:txBody>
          <a:bodyPr/>
          <a:lstStyle/>
          <a:p>
            <a:pPr/>
            <a:r>
              <a:t>Summary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Changing everything"/>
          <p:cNvSpPr txBox="1"/>
          <p:nvPr>
            <p:ph type="title"/>
          </p:nvPr>
        </p:nvSpPr>
        <p:spPr>
          <a:prstGeom prst="rect">
            <a:avLst/>
          </a:prstGeom>
        </p:spPr>
        <p:txBody>
          <a:bodyPr/>
          <a:lstStyle/>
          <a:p>
            <a:pPr/>
            <a:r>
              <a:t>Changing everything</a:t>
            </a:r>
          </a:p>
        </p:txBody>
      </p:sp>
      <p:sp>
        <p:nvSpPr>
          <p:cNvPr id="454" name="Will it affect m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Will it affect me</a:t>
            </a:r>
          </a:p>
        </p:txBody>
      </p:sp>
      <p:sp>
        <p:nvSpPr>
          <p:cNvPr id="455" name="Education…"/>
          <p:cNvSpPr txBox="1"/>
          <p:nvPr>
            <p:ph type="body" sz="quarter" idx="1"/>
          </p:nvPr>
        </p:nvSpPr>
        <p:spPr>
          <a:xfrm>
            <a:off x="1206500" y="6542971"/>
            <a:ext cx="6400449" cy="3141283"/>
          </a:xfrm>
          <a:prstGeom prst="rect">
            <a:avLst/>
          </a:prstGeom>
        </p:spPr>
        <p:txBody>
          <a:bodyPr/>
          <a:lstStyle/>
          <a:p>
            <a:pPr marL="73025" indent="0" defTabSz="457200">
              <a:lnSpc>
                <a:spcPct val="100000"/>
              </a:lnSpc>
              <a:spcBef>
                <a:spcPts val="0"/>
              </a:spcBef>
              <a:buSzTx/>
              <a:buNone/>
              <a:defRPr b="1" sz="2400">
                <a:solidFill>
                  <a:srgbClr val="0070C0"/>
                </a:solidFill>
                <a:latin typeface="Arial"/>
                <a:ea typeface="Arial"/>
                <a:cs typeface="Arial"/>
                <a:sym typeface="Arial"/>
              </a:defRPr>
            </a:pPr>
            <a:r>
              <a:rPr sz="4000"/>
              <a:t>Education</a:t>
            </a:r>
            <a:r>
              <a:rPr b="0">
                <a:solidFill>
                  <a:srgbClr val="56565A"/>
                </a:solidFill>
              </a:rPr>
              <a:t> </a:t>
            </a:r>
            <a:endParaRPr b="0">
              <a:solidFill>
                <a:srgbClr val="56565A"/>
              </a:solidFill>
            </a:endParaRPr>
          </a:p>
          <a:p>
            <a:pPr marL="73025" indent="0" defTabSz="457200">
              <a:lnSpc>
                <a:spcPct val="100000"/>
              </a:lnSpc>
              <a:spcBef>
                <a:spcPts val="0"/>
              </a:spcBef>
              <a:buSzTx/>
              <a:buNone/>
              <a:defRPr b="1" sz="2400">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indent="0" defTabSz="457200">
              <a:lnSpc>
                <a:spcPct val="100000"/>
              </a:lnSpc>
              <a:spcBef>
                <a:spcPts val="1600"/>
              </a:spcBef>
              <a:buSzTx/>
              <a:buNone/>
              <a:defRPr sz="2933">
                <a:solidFill>
                  <a:srgbClr val="56565A"/>
                </a:solidFill>
                <a:latin typeface="Arial"/>
                <a:ea typeface="Arial"/>
                <a:cs typeface="Arial"/>
                <a:sym typeface="Arial"/>
              </a:defRPr>
            </a:pPr>
            <a:r>
              <a:t>Learning how you can take advantage of the technology even by simply understanding how it works for you</a:t>
            </a:r>
            <a:endParaRPr sz="1200">
              <a:solidFill>
                <a:srgbClr val="000000"/>
              </a:solidFill>
              <a:latin typeface="Times Roman"/>
              <a:ea typeface="Times Roman"/>
              <a:cs typeface="Times Roman"/>
              <a:sym typeface="Times Roman"/>
            </a:endParaRPr>
          </a:p>
        </p:txBody>
      </p:sp>
      <p:sp>
        <p:nvSpPr>
          <p:cNvPr id="456" name="Work life…"/>
          <p:cNvSpPr txBox="1"/>
          <p:nvPr/>
        </p:nvSpPr>
        <p:spPr>
          <a:xfrm>
            <a:off x="8199966" y="6542971"/>
            <a:ext cx="6400450" cy="31412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Work life</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spcBef>
                <a:spcPts val="1600"/>
              </a:spcBef>
              <a:defRPr sz="2933">
                <a:solidFill>
                  <a:srgbClr val="56565A"/>
                </a:solidFill>
                <a:latin typeface="Arial"/>
                <a:ea typeface="Arial"/>
                <a:cs typeface="Arial"/>
                <a:sym typeface="Arial"/>
              </a:defRPr>
            </a:pPr>
            <a:r>
              <a:t>Making the most of the opportunities that are our there with your new found understanding of the technology</a:t>
            </a:r>
            <a:endParaRPr sz="1200">
              <a:solidFill>
                <a:srgbClr val="000000"/>
              </a:solidFill>
              <a:latin typeface="Times Roman"/>
              <a:ea typeface="Times Roman"/>
              <a:cs typeface="Times Roman"/>
              <a:sym typeface="Times Roman"/>
            </a:endParaRPr>
          </a:p>
          <a:p>
            <a:pPr marL="73025" algn="l" defTabSz="457200">
              <a:defRPr sz="2700">
                <a:solidFill>
                  <a:srgbClr val="56565A"/>
                </a:solidFill>
                <a:latin typeface="Arial"/>
                <a:ea typeface="Arial"/>
                <a:cs typeface="Arial"/>
                <a:sym typeface="Arial"/>
              </a:defRPr>
            </a:pPr>
            <a:endParaRPr sz="1200">
              <a:solidFill>
                <a:srgbClr val="000000"/>
              </a:solidFill>
              <a:latin typeface="Times Roman"/>
              <a:ea typeface="Times Roman"/>
              <a:cs typeface="Times Roman"/>
              <a:sym typeface="Times Roman"/>
            </a:endParaRPr>
          </a:p>
        </p:txBody>
      </p:sp>
      <p:sp>
        <p:nvSpPr>
          <p:cNvPr id="457" name="My future…"/>
          <p:cNvSpPr txBox="1"/>
          <p:nvPr/>
        </p:nvSpPr>
        <p:spPr>
          <a:xfrm>
            <a:off x="15447433" y="6542971"/>
            <a:ext cx="6400450" cy="4215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sz="4000">
                <a:solidFill>
                  <a:srgbClr val="0070C0"/>
                </a:solidFill>
                <a:latin typeface="Arial"/>
                <a:ea typeface="Arial"/>
                <a:cs typeface="Arial"/>
                <a:sym typeface="Arial"/>
              </a:defRPr>
            </a:pPr>
            <a:r>
              <a:t>My future</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spcBef>
                <a:spcPts val="1600"/>
              </a:spcBef>
              <a:defRPr sz="3000">
                <a:solidFill>
                  <a:srgbClr val="56565A"/>
                </a:solidFill>
                <a:latin typeface="Arial"/>
                <a:ea typeface="Arial"/>
                <a:cs typeface="Arial"/>
                <a:sym typeface="Arial"/>
              </a:defRPr>
            </a:pPr>
            <a:r>
              <a:t>Embrace the technology and help sculpt the future uses and direction of the technology. Like the Internet the use cases are still begin discovered</a:t>
            </a:r>
            <a:endParaRPr>
              <a:solidFill>
                <a:srgbClr val="000000"/>
              </a:solidFill>
              <a:latin typeface="Times Roman"/>
              <a:ea typeface="Times Roman"/>
              <a:cs typeface="Times Roman"/>
              <a:sym typeface="Times Roman"/>
            </a:endParaRPr>
          </a:p>
        </p:txBody>
      </p:sp>
      <p:sp>
        <p:nvSpPr>
          <p:cNvPr id="458" name="Our practical review…"/>
          <p:cNvSpPr txBox="1"/>
          <p:nvPr/>
        </p:nvSpPr>
        <p:spPr>
          <a:xfrm>
            <a:off x="1206500" y="10051304"/>
            <a:ext cx="21532137" cy="29673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chemeClr val="accent3">
                    <a:hueOff val="914338"/>
                    <a:satOff val="31515"/>
                    <a:lumOff val="-30790"/>
                  </a:schemeClr>
                </a:solidFill>
                <a:latin typeface="Arial"/>
                <a:ea typeface="Arial"/>
                <a:cs typeface="Arial"/>
                <a:sym typeface="Arial"/>
              </a:defRPr>
            </a:pPr>
            <a:r>
              <a:rPr sz="4000"/>
              <a:t>Our practical review</a:t>
            </a:r>
            <a:endParaRPr b="0"/>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2933">
                <a:solidFill>
                  <a:srgbClr val="56565A"/>
                </a:solidFill>
                <a:latin typeface="Arial"/>
                <a:ea typeface="Arial"/>
                <a:cs typeface="Arial"/>
                <a:sym typeface="Arial"/>
              </a:defRPr>
            </a:pPr>
            <a:r>
              <a:t>Let’s look back at out simple practical exercise and what this could mean to you if this became a real world solution.</a:t>
            </a:r>
            <a:endParaRPr sz="1200">
              <a:solidFill>
                <a:srgbClr val="000000"/>
              </a:solidFill>
              <a:latin typeface="Times Roman"/>
              <a:ea typeface="Times Roman"/>
              <a:cs typeface="Times Roman"/>
              <a:sym typeface="Times Roman"/>
            </a:endParaRPr>
          </a:p>
        </p:txBody>
      </p:sp>
      <p:sp>
        <p:nvSpPr>
          <p:cNvPr id="459" name="The technology is here to stay……"/>
          <p:cNvSpPr txBox="1"/>
          <p:nvPr/>
        </p:nvSpPr>
        <p:spPr>
          <a:xfrm>
            <a:off x="1193800" y="3887570"/>
            <a:ext cx="21532137" cy="20977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chemeClr val="accent3">
                    <a:hueOff val="914338"/>
                    <a:satOff val="31515"/>
                    <a:lumOff val="-30790"/>
                  </a:schemeClr>
                </a:solidFill>
                <a:latin typeface="Arial"/>
                <a:ea typeface="Arial"/>
                <a:cs typeface="Arial"/>
                <a:sym typeface="Arial"/>
              </a:defRPr>
            </a:pPr>
            <a:r>
              <a:rPr sz="4000"/>
              <a:t>The technology is here to stay…</a:t>
            </a:r>
            <a:endParaRPr b="0"/>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2933">
                <a:solidFill>
                  <a:srgbClr val="56565A"/>
                </a:solidFill>
                <a:latin typeface="Arial"/>
                <a:ea typeface="Arial"/>
                <a:cs typeface="Arial"/>
                <a:sym typeface="Arial"/>
              </a:defRPr>
            </a:pPr>
            <a:r>
              <a:t>With the wide spread adoption of crypto currencies, digital identities being required to access your own information and being able to enjoy the latest entertainment treads and events you can not hide from the technology.</a:t>
            </a:r>
            <a:endParaRPr sz="1200">
              <a:solidFill>
                <a:srgbClr val="000000"/>
              </a:solidFill>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1247790"/>
            <a:lumOff val="-12326"/>
          </a:schemeClr>
        </a:solidFill>
      </p:bgPr>
    </p:bg>
    <p:spTree>
      <p:nvGrpSpPr>
        <p:cNvPr id="1" name=""/>
        <p:cNvGrpSpPr/>
        <p:nvPr/>
      </p:nvGrpSpPr>
      <p:grpSpPr>
        <a:xfrm>
          <a:off x="0" y="0"/>
          <a:ext cx="0" cy="0"/>
          <a:chOff x="0" y="0"/>
          <a:chExt cx="0" cy="0"/>
        </a:xfrm>
      </p:grpSpPr>
      <p:sp>
        <p:nvSpPr>
          <p:cNvPr id="461" name="Final thoughts &amp; Questions"/>
          <p:cNvSpPr txBox="1"/>
          <p:nvPr>
            <p:ph type="title"/>
          </p:nvPr>
        </p:nvSpPr>
        <p:spPr>
          <a:prstGeom prst="rect">
            <a:avLst/>
          </a:prstGeom>
        </p:spPr>
        <p:txBody>
          <a:bodyPr/>
          <a:lstStyle/>
          <a:p>
            <a:pPr/>
            <a:r>
              <a:t>Final thoughts &amp; Questions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63" name="THANK YOU…"/>
          <p:cNvSpPr txBox="1"/>
          <p:nvPr>
            <p:ph type="title"/>
          </p:nvPr>
        </p:nvSpPr>
        <p:spPr>
          <a:xfrm>
            <a:off x="1206496" y="2574991"/>
            <a:ext cx="21971004" cy="4648201"/>
          </a:xfrm>
          <a:prstGeom prst="rect">
            <a:avLst/>
          </a:prstGeom>
        </p:spPr>
        <p:txBody>
          <a:bodyPr anchor="b"/>
          <a:lstStyle/>
          <a:p>
            <a:pPr defTabSz="2170121">
              <a:defRPr b="1" spc="-266" sz="13350">
                <a:solidFill>
                  <a:srgbClr val="000000"/>
                </a:solidFill>
                <a:latin typeface="+mn-lt"/>
                <a:ea typeface="+mn-ea"/>
                <a:cs typeface="+mn-cs"/>
                <a:sym typeface="Helvetica Neue"/>
              </a:defRPr>
            </a:pPr>
            <a:r>
              <a:t>THANK YOU</a:t>
            </a:r>
          </a:p>
          <a:p>
            <a:pPr defTabSz="2170121">
              <a:defRPr spc="-206" sz="10324">
                <a:solidFill>
                  <a:srgbClr val="2C40D0"/>
                </a:solidFill>
              </a:defRPr>
            </a:pPr>
          </a:p>
          <a:p>
            <a:pPr defTabSz="2170121">
              <a:defRPr spc="-206" sz="10324">
                <a:solidFill>
                  <a:srgbClr val="2C40D0"/>
                </a:solidFill>
              </a:defRPr>
            </a:pPr>
            <a:r>
              <a:t>BLOCKCHAIN</a:t>
            </a:r>
          </a:p>
        </p:txBody>
      </p:sp>
      <p:sp>
        <p:nvSpPr>
          <p:cNvPr id="464" name="GENESIS TO DIGITAL MONKEYS…"/>
          <p:cNvSpPr txBox="1"/>
          <p:nvPr>
            <p:ph type="body" sz="quarter" idx="4294967295"/>
          </p:nvPr>
        </p:nvSpPr>
        <p:spPr>
          <a:xfrm>
            <a:off x="1201342" y="7210490"/>
            <a:ext cx="21971001" cy="1905001"/>
          </a:xfrm>
          <a:prstGeom prst="rect">
            <a:avLst/>
          </a:prstGeom>
        </p:spPr>
        <p:txBody>
          <a:bodyPr/>
          <a:lstStyle/>
          <a:p>
            <a:pPr marL="0" indent="0" defTabSz="825500">
              <a:lnSpc>
                <a:spcPct val="100000"/>
              </a:lnSpc>
              <a:spcBef>
                <a:spcPts val="0"/>
              </a:spcBef>
              <a:buSzTx/>
              <a:buNone/>
              <a:defRPr b="1" sz="5500">
                <a:solidFill>
                  <a:schemeClr val="accent1"/>
                </a:solidFill>
              </a:defRPr>
            </a:pPr>
            <a:r>
              <a:t>GENESIS TO DIGITAL MONKEYS </a:t>
            </a:r>
          </a:p>
          <a:p>
            <a:pPr marL="0" indent="0" defTabSz="825500">
              <a:lnSpc>
                <a:spcPct val="100000"/>
              </a:lnSpc>
              <a:spcBef>
                <a:spcPts val="0"/>
              </a:spcBef>
              <a:buSzTx/>
              <a:buNone/>
              <a:defRPr b="1" sz="5500">
                <a:solidFill>
                  <a:schemeClr val="accent1"/>
                </a:solidFill>
              </a:defRPr>
            </a:pPr>
            <a:r>
              <a:t>A practical look at the technology</a:t>
            </a:r>
          </a:p>
        </p:txBody>
      </p:sp>
      <p:sp>
        <p:nvSpPr>
          <p:cNvPr id="465" name="Scott York"/>
          <p:cNvSpPr txBox="1"/>
          <p:nvPr/>
        </p:nvSpPr>
        <p:spPr>
          <a:xfrm>
            <a:off x="1201340" y="11847162"/>
            <a:ext cx="21971003"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600">
                <a:solidFill>
                  <a:srgbClr val="000000"/>
                </a:solidFill>
              </a:defRPr>
            </a:lvl1pPr>
          </a:lstStyle>
          <a:p>
            <a:pPr/>
            <a:r>
              <a:t>Scott York</a:t>
            </a:r>
          </a:p>
        </p:txBody>
      </p:sp>
      <p:pic>
        <p:nvPicPr>
          <p:cNvPr id="466" name="Image" descr="Image"/>
          <p:cNvPicPr>
            <a:picLocks noChangeAspect="1"/>
          </p:cNvPicPr>
          <p:nvPr/>
        </p:nvPicPr>
        <p:blipFill>
          <a:blip r:embed="rId2">
            <a:extLst/>
          </a:blip>
          <a:stretch>
            <a:fillRect/>
          </a:stretch>
        </p:blipFill>
        <p:spPr>
          <a:xfrm>
            <a:off x="18702864" y="10980274"/>
            <a:ext cx="4673601" cy="1739901"/>
          </a:xfrm>
          <a:prstGeom prst="rect">
            <a:avLst/>
          </a:prstGeom>
          <a:ln w="12700">
            <a:miter lim="400000"/>
          </a:ln>
        </p:spPr>
      </p:pic>
      <p:sp>
        <p:nvSpPr>
          <p:cNvPr id="467" name="Blockchain introduction course for"/>
          <p:cNvSpPr txBox="1"/>
          <p:nvPr/>
        </p:nvSpPr>
        <p:spPr>
          <a:xfrm>
            <a:off x="18574832" y="10267984"/>
            <a:ext cx="479420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Blockchain introduction course for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81" name="What is blockchain?"/>
          <p:cNvSpPr txBox="1"/>
          <p:nvPr>
            <p:ph type="title"/>
          </p:nvPr>
        </p:nvSpPr>
        <p:spPr>
          <a:prstGeom prst="rect">
            <a:avLst/>
          </a:prstGeom>
        </p:spPr>
        <p:txBody>
          <a:bodyPr/>
          <a:lstStyle>
            <a:lvl1pPr>
              <a:defRPr>
                <a:solidFill>
                  <a:srgbClr val="2C40D0"/>
                </a:solidFill>
              </a:defRPr>
            </a:lvl1pPr>
          </a:lstStyle>
          <a:p>
            <a:pPr/>
            <a:r>
              <a:t>What is blockchain?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he three things you need to know"/>
          <p:cNvSpPr txBox="1"/>
          <p:nvPr>
            <p:ph type="title"/>
          </p:nvPr>
        </p:nvSpPr>
        <p:spPr>
          <a:prstGeom prst="rect">
            <a:avLst/>
          </a:prstGeom>
        </p:spPr>
        <p:txBody>
          <a:bodyPr/>
          <a:lstStyle/>
          <a:p>
            <a:pPr/>
            <a:r>
              <a:t>The three things you need to know</a:t>
            </a:r>
          </a:p>
        </p:txBody>
      </p:sp>
      <p:sp>
        <p:nvSpPr>
          <p:cNvPr id="184" name="By student particip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student participation</a:t>
            </a:r>
          </a:p>
        </p:txBody>
      </p:sp>
      <p:sp>
        <p:nvSpPr>
          <p:cNvPr id="185" name="What it’s not…"/>
          <p:cNvSpPr txBox="1"/>
          <p:nvPr>
            <p:ph type="body" sz="quarter" idx="1"/>
          </p:nvPr>
        </p:nvSpPr>
        <p:spPr>
          <a:xfrm>
            <a:off x="1206500" y="4248504"/>
            <a:ext cx="6400449" cy="4726906"/>
          </a:xfrm>
          <a:prstGeom prst="rect">
            <a:avLst/>
          </a:prstGeom>
        </p:spPr>
        <p:txBody>
          <a:bodyPr/>
          <a:lstStyle/>
          <a:p>
            <a:pPr marL="73025" indent="0" defTabSz="457200">
              <a:lnSpc>
                <a:spcPct val="100000"/>
              </a:lnSpc>
              <a:spcBef>
                <a:spcPts val="0"/>
              </a:spcBef>
              <a:buSzTx/>
              <a:buNone/>
              <a:defRPr b="1" sz="2400">
                <a:solidFill>
                  <a:srgbClr val="0070C0"/>
                </a:solidFill>
                <a:latin typeface="Arial"/>
                <a:ea typeface="Arial"/>
                <a:cs typeface="Arial"/>
                <a:sym typeface="Arial"/>
              </a:defRPr>
            </a:pPr>
            <a:r>
              <a:rPr sz="4000"/>
              <a:t>What it’s not</a:t>
            </a:r>
            <a:endParaRPr b="0">
              <a:solidFill>
                <a:srgbClr val="56565A"/>
              </a:solidFill>
            </a:endParaRPr>
          </a:p>
          <a:p>
            <a:pPr marL="73025" indent="0" defTabSz="457200">
              <a:lnSpc>
                <a:spcPct val="100000"/>
              </a:lnSpc>
              <a:spcBef>
                <a:spcPts val="0"/>
              </a:spcBef>
              <a:buSzTx/>
              <a:buNone/>
              <a:defRPr b="1" sz="2400">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indent="0" defTabSz="457200">
              <a:lnSpc>
                <a:spcPct val="100000"/>
              </a:lnSpc>
              <a:spcBef>
                <a:spcPts val="0"/>
              </a:spcBef>
              <a:buSzTx/>
              <a:buNone/>
              <a:defRPr sz="3000">
                <a:solidFill>
                  <a:srgbClr val="56565A"/>
                </a:solidFill>
                <a:latin typeface="Arial"/>
                <a:ea typeface="Arial"/>
                <a:cs typeface="Arial"/>
                <a:sym typeface="Arial"/>
              </a:defRPr>
            </a:pPr>
            <a:r>
              <a:t>It’s not a solution to everything, and everything that is currently using blockchain; blockchain may not be the best thing to use.</a:t>
            </a:r>
          </a:p>
          <a:p>
            <a:pPr marL="73025" indent="0" defTabSz="457200">
              <a:lnSpc>
                <a:spcPct val="100000"/>
              </a:lnSpc>
              <a:spcBef>
                <a:spcPts val="0"/>
              </a:spcBef>
              <a:buSzTx/>
              <a:buNone/>
              <a:defRPr sz="3000">
                <a:solidFill>
                  <a:srgbClr val="56565A"/>
                </a:solidFill>
                <a:latin typeface="Arial"/>
                <a:ea typeface="Arial"/>
                <a:cs typeface="Arial"/>
                <a:sym typeface="Arial"/>
              </a:defRPr>
            </a:pPr>
          </a:p>
          <a:p>
            <a:pPr marL="73025" indent="0" defTabSz="457200">
              <a:lnSpc>
                <a:spcPct val="100000"/>
              </a:lnSpc>
              <a:spcBef>
                <a:spcPts val="0"/>
              </a:spcBef>
              <a:buSzTx/>
              <a:buNone/>
              <a:defRPr b="1">
                <a:solidFill>
                  <a:schemeClr val="accent3">
                    <a:hueOff val="362282"/>
                    <a:satOff val="31803"/>
                    <a:lumOff val="-18242"/>
                  </a:schemeClr>
                </a:solidFill>
                <a:latin typeface="Arial"/>
                <a:ea typeface="Arial"/>
                <a:cs typeface="Arial"/>
                <a:sym typeface="Arial"/>
              </a:defRPr>
            </a:pPr>
            <a:r>
              <a:t>Lets take 3 people</a:t>
            </a:r>
          </a:p>
        </p:txBody>
      </p:sp>
      <p:sp>
        <p:nvSpPr>
          <p:cNvPr id="186" name="What does it solve…"/>
          <p:cNvSpPr txBox="1"/>
          <p:nvPr/>
        </p:nvSpPr>
        <p:spPr>
          <a:xfrm>
            <a:off x="8199966" y="4248504"/>
            <a:ext cx="6400450"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What does it solve</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3000">
                <a:solidFill>
                  <a:srgbClr val="56565A"/>
                </a:solidFill>
                <a:latin typeface="Arial"/>
                <a:ea typeface="Arial"/>
                <a:cs typeface="Arial"/>
                <a:sym typeface="Arial"/>
              </a:defRPr>
            </a:pPr>
            <a:r>
              <a:t>It proves that something is what it says it is, based on a series of facts about what the something is and who it should be used….. WHAT!!!!!!</a:t>
            </a:r>
          </a:p>
          <a:p>
            <a:pPr marL="73025" algn="l" defTabSz="457200">
              <a:defRPr sz="2700">
                <a:solidFill>
                  <a:srgbClr val="56565A"/>
                </a:solidFill>
                <a:latin typeface="Arial"/>
                <a:ea typeface="Arial"/>
                <a:cs typeface="Arial"/>
                <a:sym typeface="Arial"/>
              </a:defRPr>
            </a:pPr>
          </a:p>
          <a:p>
            <a:pPr marL="73025" algn="l" defTabSz="457200">
              <a:defRPr b="1" sz="4800">
                <a:solidFill>
                  <a:schemeClr val="accent3">
                    <a:hueOff val="362282"/>
                    <a:satOff val="31803"/>
                    <a:lumOff val="-18242"/>
                  </a:schemeClr>
                </a:solidFill>
                <a:latin typeface="Arial"/>
                <a:ea typeface="Arial"/>
                <a:cs typeface="Arial"/>
                <a:sym typeface="Arial"/>
              </a:defRPr>
            </a:pPr>
            <a:r>
              <a:t>Lets take every one</a:t>
            </a:r>
          </a:p>
        </p:txBody>
      </p:sp>
      <p:sp>
        <p:nvSpPr>
          <p:cNvPr id="187" name="Where do you start…"/>
          <p:cNvSpPr txBox="1"/>
          <p:nvPr/>
        </p:nvSpPr>
        <p:spPr>
          <a:xfrm>
            <a:off x="15447433" y="4248504"/>
            <a:ext cx="6400450" cy="47269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3025" algn="l" defTabSz="457200">
              <a:defRPr b="1">
                <a:solidFill>
                  <a:srgbClr val="0070C0"/>
                </a:solidFill>
                <a:latin typeface="Arial"/>
                <a:ea typeface="Arial"/>
                <a:cs typeface="Arial"/>
                <a:sym typeface="Arial"/>
              </a:defRPr>
            </a:pPr>
            <a:r>
              <a:rPr sz="4000"/>
              <a:t>Where do you start</a:t>
            </a:r>
            <a:r>
              <a:rPr b="0">
                <a:solidFill>
                  <a:srgbClr val="56565A"/>
                </a:solidFill>
              </a:rPr>
              <a:t> </a:t>
            </a:r>
            <a:endParaRPr b="0">
              <a:solidFill>
                <a:srgbClr val="56565A"/>
              </a:solidFill>
            </a:endParaRPr>
          </a:p>
          <a:p>
            <a:pPr marL="73025" algn="l" defTabSz="457200">
              <a:defRPr b="1">
                <a:solidFill>
                  <a:srgbClr val="0070C0"/>
                </a:solidFill>
                <a:latin typeface="Arial"/>
                <a:ea typeface="Arial"/>
                <a:cs typeface="Arial"/>
                <a:sym typeface="Arial"/>
              </a:defRPr>
            </a:pPr>
            <a:endParaRPr b="0" sz="1200">
              <a:solidFill>
                <a:srgbClr val="000000"/>
              </a:solidFill>
              <a:latin typeface="Times Roman"/>
              <a:ea typeface="Times Roman"/>
              <a:cs typeface="Times Roman"/>
              <a:sym typeface="Times Roman"/>
            </a:endParaRPr>
          </a:p>
          <a:p>
            <a:pPr marL="73025" algn="l" defTabSz="457200">
              <a:defRPr sz="3000">
                <a:solidFill>
                  <a:srgbClr val="56565A"/>
                </a:solidFill>
                <a:latin typeface="Arial"/>
                <a:ea typeface="Arial"/>
                <a:cs typeface="Arial"/>
                <a:sym typeface="Arial"/>
              </a:defRPr>
            </a:pPr>
            <a:r>
              <a:t>It all starts with a problem that requires something being exchanged, shared or given to another person(s) or entity</a:t>
            </a:r>
          </a:p>
          <a:p>
            <a:pPr marL="73025" algn="l" defTabSz="457200">
              <a:defRPr sz="3000">
                <a:solidFill>
                  <a:srgbClr val="56565A"/>
                </a:solidFill>
                <a:latin typeface="Arial"/>
                <a:ea typeface="Arial"/>
                <a:cs typeface="Arial"/>
                <a:sym typeface="Arial"/>
              </a:defRPr>
            </a:pPr>
          </a:p>
          <a:p>
            <a:pPr marL="73025" algn="l" defTabSz="457200">
              <a:defRPr b="1" sz="4800">
                <a:solidFill>
                  <a:schemeClr val="accent3">
                    <a:hueOff val="362282"/>
                    <a:satOff val="31803"/>
                    <a:lumOff val="-18242"/>
                  </a:schemeClr>
                </a:solidFill>
                <a:latin typeface="Arial"/>
                <a:ea typeface="Arial"/>
                <a:cs typeface="Arial"/>
                <a:sym typeface="Arial"/>
              </a:defRPr>
            </a:pPr>
            <a:r>
              <a:t>Lets take 1 person</a:t>
            </a:r>
          </a:p>
        </p:txBody>
      </p:sp>
      <p:pic>
        <p:nvPicPr>
          <p:cNvPr id="188" name="Image" descr="Image"/>
          <p:cNvPicPr>
            <a:picLocks noChangeAspect="1"/>
          </p:cNvPicPr>
          <p:nvPr/>
        </p:nvPicPr>
        <p:blipFill>
          <a:blip r:embed="rId2">
            <a:extLst/>
          </a:blip>
          <a:stretch>
            <a:fillRect/>
          </a:stretch>
        </p:blipFill>
        <p:spPr>
          <a:xfrm>
            <a:off x="851395" y="10043173"/>
            <a:ext cx="1278317" cy="1660969"/>
          </a:xfrm>
          <a:prstGeom prst="rect">
            <a:avLst/>
          </a:prstGeom>
          <a:ln w="12700">
            <a:miter lim="400000"/>
          </a:ln>
        </p:spPr>
      </p:pic>
      <p:pic>
        <p:nvPicPr>
          <p:cNvPr id="189" name="Image" descr="Image"/>
          <p:cNvPicPr>
            <a:picLocks noChangeAspect="1"/>
          </p:cNvPicPr>
          <p:nvPr/>
        </p:nvPicPr>
        <p:blipFill>
          <a:blip r:embed="rId2">
            <a:extLst/>
          </a:blip>
          <a:stretch>
            <a:fillRect/>
          </a:stretch>
        </p:blipFill>
        <p:spPr>
          <a:xfrm>
            <a:off x="3315195" y="10043173"/>
            <a:ext cx="1278317" cy="1660969"/>
          </a:xfrm>
          <a:prstGeom prst="rect">
            <a:avLst/>
          </a:prstGeom>
          <a:ln w="12700">
            <a:miter lim="400000"/>
          </a:ln>
        </p:spPr>
      </p:pic>
      <p:pic>
        <p:nvPicPr>
          <p:cNvPr id="190" name="Image" descr="Image"/>
          <p:cNvPicPr>
            <a:picLocks noChangeAspect="1"/>
          </p:cNvPicPr>
          <p:nvPr/>
        </p:nvPicPr>
        <p:blipFill>
          <a:blip r:embed="rId2">
            <a:extLst/>
          </a:blip>
          <a:stretch>
            <a:fillRect/>
          </a:stretch>
        </p:blipFill>
        <p:spPr>
          <a:xfrm>
            <a:off x="5237128" y="10043173"/>
            <a:ext cx="1278318" cy="1660969"/>
          </a:xfrm>
          <a:prstGeom prst="rect">
            <a:avLst/>
          </a:prstGeom>
          <a:ln w="12700">
            <a:miter lim="400000"/>
          </a:ln>
        </p:spPr>
      </p:pic>
      <p:pic>
        <p:nvPicPr>
          <p:cNvPr id="191" name="Image" descr="Image"/>
          <p:cNvPicPr>
            <a:picLocks noChangeAspect="1"/>
          </p:cNvPicPr>
          <p:nvPr/>
        </p:nvPicPr>
        <p:blipFill>
          <a:blip r:embed="rId3">
            <a:extLst/>
          </a:blip>
          <a:stretch>
            <a:fillRect/>
          </a:stretch>
        </p:blipFill>
        <p:spPr>
          <a:xfrm>
            <a:off x="2081933" y="10453380"/>
            <a:ext cx="1261880" cy="934780"/>
          </a:xfrm>
          <a:prstGeom prst="rect">
            <a:avLst/>
          </a:prstGeom>
          <a:ln w="12700">
            <a:miter lim="400000"/>
          </a:ln>
        </p:spPr>
      </p:pic>
      <p:sp>
        <p:nvSpPr>
          <p:cNvPr id="192" name="£$@%!@"/>
          <p:cNvSpPr txBox="1"/>
          <p:nvPr/>
        </p:nvSpPr>
        <p:spPr>
          <a:xfrm>
            <a:off x="5180089" y="9447941"/>
            <a:ext cx="132466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pic>
        <p:nvPicPr>
          <p:cNvPr id="193" name="Image" descr="Image"/>
          <p:cNvPicPr>
            <a:picLocks noChangeAspect="1"/>
          </p:cNvPicPr>
          <p:nvPr/>
        </p:nvPicPr>
        <p:blipFill>
          <a:blip r:embed="rId2">
            <a:extLst/>
          </a:blip>
          <a:stretch>
            <a:fillRect/>
          </a:stretch>
        </p:blipFill>
        <p:spPr>
          <a:xfrm>
            <a:off x="15622348" y="9886863"/>
            <a:ext cx="1278318" cy="1660970"/>
          </a:xfrm>
          <a:prstGeom prst="rect">
            <a:avLst/>
          </a:prstGeom>
          <a:ln w="12700">
            <a:miter lim="400000"/>
          </a:ln>
        </p:spPr>
      </p:pic>
      <p:grpSp>
        <p:nvGrpSpPr>
          <p:cNvPr id="207" name="Group"/>
          <p:cNvGrpSpPr/>
          <p:nvPr/>
        </p:nvGrpSpPr>
        <p:grpSpPr>
          <a:xfrm>
            <a:off x="8976028" y="8660989"/>
            <a:ext cx="4432305" cy="4112719"/>
            <a:chOff x="0" y="0"/>
            <a:chExt cx="4432304" cy="4112717"/>
          </a:xfrm>
        </p:grpSpPr>
        <p:pic>
          <p:nvPicPr>
            <p:cNvPr id="194" name="Image" descr="Image"/>
            <p:cNvPicPr>
              <a:picLocks noChangeAspect="1"/>
            </p:cNvPicPr>
            <p:nvPr/>
          </p:nvPicPr>
          <p:blipFill>
            <a:blip r:embed="rId2">
              <a:extLst/>
            </a:blip>
            <a:stretch>
              <a:fillRect/>
            </a:stretch>
          </p:blipFill>
          <p:spPr>
            <a:xfrm>
              <a:off x="2397699" y="0"/>
              <a:ext cx="933463" cy="1212885"/>
            </a:xfrm>
            <a:prstGeom prst="rect">
              <a:avLst/>
            </a:prstGeom>
            <a:ln w="12700" cap="flat">
              <a:noFill/>
              <a:miter lim="400000"/>
            </a:ln>
            <a:effectLst/>
          </p:spPr>
        </p:pic>
        <p:pic>
          <p:nvPicPr>
            <p:cNvPr id="195" name="Image" descr="Image"/>
            <p:cNvPicPr>
              <a:picLocks noChangeAspect="1"/>
            </p:cNvPicPr>
            <p:nvPr/>
          </p:nvPicPr>
          <p:blipFill>
            <a:blip r:embed="rId2">
              <a:extLst/>
            </a:blip>
            <a:stretch>
              <a:fillRect/>
            </a:stretch>
          </p:blipFill>
          <p:spPr>
            <a:xfrm>
              <a:off x="824634" y="143933"/>
              <a:ext cx="933462" cy="1212885"/>
            </a:xfrm>
            <a:prstGeom prst="rect">
              <a:avLst/>
            </a:prstGeom>
            <a:ln w="12700" cap="flat">
              <a:noFill/>
              <a:miter lim="400000"/>
            </a:ln>
            <a:effectLst/>
          </p:spPr>
        </p:pic>
        <p:pic>
          <p:nvPicPr>
            <p:cNvPr id="196" name="Image" descr="Image"/>
            <p:cNvPicPr>
              <a:picLocks noChangeAspect="1"/>
            </p:cNvPicPr>
            <p:nvPr/>
          </p:nvPicPr>
          <p:blipFill>
            <a:blip r:embed="rId2">
              <a:extLst/>
            </a:blip>
            <a:stretch>
              <a:fillRect/>
            </a:stretch>
          </p:blipFill>
          <p:spPr>
            <a:xfrm>
              <a:off x="3498843" y="1409700"/>
              <a:ext cx="933462" cy="1212885"/>
            </a:xfrm>
            <a:prstGeom prst="rect">
              <a:avLst/>
            </a:prstGeom>
            <a:ln w="12700" cap="flat">
              <a:noFill/>
              <a:miter lim="400000"/>
            </a:ln>
            <a:effectLst/>
          </p:spPr>
        </p:pic>
        <p:pic>
          <p:nvPicPr>
            <p:cNvPr id="197" name="Image" descr="Image"/>
            <p:cNvPicPr>
              <a:picLocks noChangeAspect="1"/>
            </p:cNvPicPr>
            <p:nvPr/>
          </p:nvPicPr>
          <p:blipFill>
            <a:blip r:embed="rId2">
              <a:extLst/>
            </a:blip>
            <a:stretch>
              <a:fillRect/>
            </a:stretch>
          </p:blipFill>
          <p:spPr>
            <a:xfrm>
              <a:off x="2509501" y="2899833"/>
              <a:ext cx="933462" cy="1212885"/>
            </a:xfrm>
            <a:prstGeom prst="rect">
              <a:avLst/>
            </a:prstGeom>
            <a:ln w="12700" cap="flat">
              <a:noFill/>
              <a:miter lim="400000"/>
            </a:ln>
            <a:effectLst/>
          </p:spPr>
        </p:pic>
        <p:pic>
          <p:nvPicPr>
            <p:cNvPr id="198" name="Image" descr="Image"/>
            <p:cNvPicPr>
              <a:picLocks noChangeAspect="1"/>
            </p:cNvPicPr>
            <p:nvPr/>
          </p:nvPicPr>
          <p:blipFill>
            <a:blip r:embed="rId2">
              <a:extLst/>
            </a:blip>
            <a:stretch>
              <a:fillRect/>
            </a:stretch>
          </p:blipFill>
          <p:spPr>
            <a:xfrm>
              <a:off x="968568" y="2899833"/>
              <a:ext cx="933462" cy="1212885"/>
            </a:xfrm>
            <a:prstGeom prst="rect">
              <a:avLst/>
            </a:prstGeom>
            <a:ln w="12700" cap="flat">
              <a:noFill/>
              <a:miter lim="400000"/>
            </a:ln>
            <a:effectLst/>
          </p:spPr>
        </p:pic>
        <p:pic>
          <p:nvPicPr>
            <p:cNvPr id="199" name="Image" descr="Image"/>
            <p:cNvPicPr>
              <a:picLocks noChangeAspect="1"/>
            </p:cNvPicPr>
            <p:nvPr/>
          </p:nvPicPr>
          <p:blipFill>
            <a:blip r:embed="rId2">
              <a:extLst/>
            </a:blip>
            <a:stretch>
              <a:fillRect/>
            </a:stretch>
          </p:blipFill>
          <p:spPr>
            <a:xfrm>
              <a:off x="0" y="1549621"/>
              <a:ext cx="933462" cy="1212886"/>
            </a:xfrm>
            <a:prstGeom prst="rect">
              <a:avLst/>
            </a:prstGeom>
            <a:ln w="12700" cap="flat">
              <a:noFill/>
              <a:miter lim="400000"/>
            </a:ln>
            <a:effectLst/>
          </p:spPr>
        </p:pic>
        <p:pic>
          <p:nvPicPr>
            <p:cNvPr id="200" name="Image" descr="Image"/>
            <p:cNvPicPr>
              <a:picLocks noChangeAspect="1"/>
            </p:cNvPicPr>
            <p:nvPr/>
          </p:nvPicPr>
          <p:blipFill>
            <a:blip r:embed="rId3">
              <a:extLst/>
            </a:blip>
            <a:stretch>
              <a:fillRect/>
            </a:stretch>
          </p:blipFill>
          <p:spPr>
            <a:xfrm>
              <a:off x="1766493" y="638807"/>
              <a:ext cx="622809" cy="461367"/>
            </a:xfrm>
            <a:prstGeom prst="rect">
              <a:avLst/>
            </a:prstGeom>
            <a:ln w="12700" cap="flat">
              <a:noFill/>
              <a:miter lim="400000"/>
            </a:ln>
            <a:effectLst/>
          </p:spPr>
        </p:pic>
        <p:pic>
          <p:nvPicPr>
            <p:cNvPr id="201" name="Image" descr="Image"/>
            <p:cNvPicPr>
              <a:picLocks noChangeAspect="1"/>
            </p:cNvPicPr>
            <p:nvPr/>
          </p:nvPicPr>
          <p:blipFill>
            <a:blip r:embed="rId3">
              <a:extLst/>
            </a:blip>
            <a:stretch>
              <a:fillRect/>
            </a:stretch>
          </p:blipFill>
          <p:spPr>
            <a:xfrm>
              <a:off x="708160" y="1379640"/>
              <a:ext cx="622809" cy="461367"/>
            </a:xfrm>
            <a:prstGeom prst="rect">
              <a:avLst/>
            </a:prstGeom>
            <a:ln w="12700" cap="flat">
              <a:noFill/>
              <a:miter lim="400000"/>
            </a:ln>
            <a:effectLst/>
          </p:spPr>
        </p:pic>
        <p:pic>
          <p:nvPicPr>
            <p:cNvPr id="202" name="Image" descr="Image"/>
            <p:cNvPicPr>
              <a:picLocks noChangeAspect="1"/>
            </p:cNvPicPr>
            <p:nvPr/>
          </p:nvPicPr>
          <p:blipFill>
            <a:blip r:embed="rId3">
              <a:extLst/>
            </a:blip>
            <a:stretch>
              <a:fillRect/>
            </a:stretch>
          </p:blipFill>
          <p:spPr>
            <a:xfrm>
              <a:off x="2977226" y="1267435"/>
              <a:ext cx="622810" cy="461367"/>
            </a:xfrm>
            <a:prstGeom prst="rect">
              <a:avLst/>
            </a:prstGeom>
            <a:ln w="12700" cap="flat">
              <a:noFill/>
              <a:miter lim="400000"/>
            </a:ln>
            <a:effectLst/>
          </p:spPr>
        </p:pic>
        <p:pic>
          <p:nvPicPr>
            <p:cNvPr id="203" name="Image" descr="Image"/>
            <p:cNvPicPr>
              <a:picLocks noChangeAspect="1"/>
            </p:cNvPicPr>
            <p:nvPr/>
          </p:nvPicPr>
          <p:blipFill>
            <a:blip r:embed="rId3">
              <a:extLst/>
            </a:blip>
            <a:stretch>
              <a:fillRect/>
            </a:stretch>
          </p:blipFill>
          <p:spPr>
            <a:xfrm>
              <a:off x="3344834" y="2772833"/>
              <a:ext cx="622809" cy="461366"/>
            </a:xfrm>
            <a:prstGeom prst="rect">
              <a:avLst/>
            </a:prstGeom>
            <a:ln w="12700" cap="flat">
              <a:noFill/>
              <a:miter lim="400000"/>
            </a:ln>
            <a:effectLst/>
          </p:spPr>
        </p:pic>
        <p:pic>
          <p:nvPicPr>
            <p:cNvPr id="204" name="Image" descr="Image"/>
            <p:cNvPicPr>
              <a:picLocks noChangeAspect="1"/>
            </p:cNvPicPr>
            <p:nvPr/>
          </p:nvPicPr>
          <p:blipFill>
            <a:blip r:embed="rId3">
              <a:extLst/>
            </a:blip>
            <a:stretch>
              <a:fillRect/>
            </a:stretch>
          </p:blipFill>
          <p:spPr>
            <a:xfrm>
              <a:off x="1914660" y="3148593"/>
              <a:ext cx="622809" cy="461366"/>
            </a:xfrm>
            <a:prstGeom prst="rect">
              <a:avLst/>
            </a:prstGeom>
            <a:ln w="12700" cap="flat">
              <a:noFill/>
              <a:miter lim="400000"/>
            </a:ln>
            <a:effectLst/>
          </p:spPr>
        </p:pic>
        <p:pic>
          <p:nvPicPr>
            <p:cNvPr id="205" name="Image" descr="Image"/>
            <p:cNvPicPr>
              <a:picLocks noChangeAspect="1"/>
            </p:cNvPicPr>
            <p:nvPr/>
          </p:nvPicPr>
          <p:blipFill>
            <a:blip r:embed="rId3">
              <a:extLst/>
            </a:blip>
            <a:stretch>
              <a:fillRect/>
            </a:stretch>
          </p:blipFill>
          <p:spPr>
            <a:xfrm>
              <a:off x="388955" y="2857074"/>
              <a:ext cx="622809" cy="461367"/>
            </a:xfrm>
            <a:prstGeom prst="rect">
              <a:avLst/>
            </a:prstGeom>
            <a:ln w="12700" cap="flat">
              <a:noFill/>
              <a:miter lim="400000"/>
            </a:ln>
            <a:effectLst/>
          </p:spPr>
        </p:pic>
        <p:pic>
          <p:nvPicPr>
            <p:cNvPr id="206" name="Image" descr="Image"/>
            <p:cNvPicPr>
              <a:picLocks noChangeAspect="1"/>
            </p:cNvPicPr>
            <p:nvPr/>
          </p:nvPicPr>
          <p:blipFill>
            <a:blip r:embed="rId4">
              <a:extLst/>
            </a:blip>
            <a:stretch>
              <a:fillRect/>
            </a:stretch>
          </p:blipFill>
          <p:spPr>
            <a:xfrm>
              <a:off x="1590519" y="1560730"/>
              <a:ext cx="1135192" cy="1135192"/>
            </a:xfrm>
            <a:prstGeom prst="rect">
              <a:avLst/>
            </a:prstGeom>
            <a:ln w="12700" cap="flat">
              <a:noFill/>
              <a:miter lim="400000"/>
            </a:ln>
            <a:effectLst/>
          </p:spPr>
        </p:pic>
      </p:grpSp>
      <p:pic>
        <p:nvPicPr>
          <p:cNvPr id="208" name="Image" descr="Image"/>
          <p:cNvPicPr>
            <a:picLocks noChangeAspect="1"/>
          </p:cNvPicPr>
          <p:nvPr/>
        </p:nvPicPr>
        <p:blipFill>
          <a:blip r:embed="rId5">
            <a:extLst/>
          </a:blip>
          <a:stretch>
            <a:fillRect/>
          </a:stretch>
        </p:blipFill>
        <p:spPr>
          <a:xfrm>
            <a:off x="18430475" y="9188065"/>
            <a:ext cx="3033154" cy="3033167"/>
          </a:xfrm>
          <a:prstGeom prst="rect">
            <a:avLst/>
          </a:prstGeom>
          <a:ln w="12700">
            <a:miter lim="400000"/>
          </a:ln>
        </p:spPr>
      </p:pic>
      <p:pic>
        <p:nvPicPr>
          <p:cNvPr id="209" name="Image" descr="Image"/>
          <p:cNvPicPr>
            <a:picLocks noChangeAspect="1"/>
          </p:cNvPicPr>
          <p:nvPr/>
        </p:nvPicPr>
        <p:blipFill>
          <a:blip r:embed="rId6">
            <a:extLst/>
          </a:blip>
          <a:stretch>
            <a:fillRect/>
          </a:stretch>
        </p:blipFill>
        <p:spPr>
          <a:xfrm>
            <a:off x="16980940" y="9447941"/>
            <a:ext cx="622809" cy="90793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History"/>
          <p:cNvSpPr txBox="1"/>
          <p:nvPr>
            <p:ph type="title"/>
          </p:nvPr>
        </p:nvSpPr>
        <p:spPr>
          <a:prstGeom prst="rect">
            <a:avLst/>
          </a:prstGeom>
        </p:spPr>
        <p:txBody>
          <a:bodyPr/>
          <a:lstStyle/>
          <a:p>
            <a:pPr/>
            <a:r>
              <a:t>History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imeline"/>
          <p:cNvSpPr txBox="1"/>
          <p:nvPr>
            <p:ph type="title"/>
          </p:nvPr>
        </p:nvSpPr>
        <p:spPr>
          <a:prstGeom prst="rect">
            <a:avLst/>
          </a:prstGeom>
        </p:spPr>
        <p:txBody>
          <a:bodyPr/>
          <a:lstStyle/>
          <a:p>
            <a:pPr/>
            <a:r>
              <a:t>Timeline</a:t>
            </a:r>
          </a:p>
        </p:txBody>
      </p:sp>
      <p:sp>
        <p:nvSpPr>
          <p:cNvPr id="214" name="A very brief walk through some of the key events in the history of blockchai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09930">
              <a:defRPr sz="4730"/>
            </a:lvl1pPr>
          </a:lstStyle>
          <a:p>
            <a:pPr/>
            <a:r>
              <a:t>A very brief walk through some of the key events in the history of blockchain</a:t>
            </a:r>
          </a:p>
        </p:txBody>
      </p:sp>
      <p:pic>
        <p:nvPicPr>
          <p:cNvPr id="215" name="Image" descr="Image"/>
          <p:cNvPicPr>
            <a:picLocks noChangeAspect="1"/>
          </p:cNvPicPr>
          <p:nvPr/>
        </p:nvPicPr>
        <p:blipFill>
          <a:blip r:embed="rId2">
            <a:extLst/>
          </a:blip>
          <a:stretch>
            <a:fillRect/>
          </a:stretch>
        </p:blipFill>
        <p:spPr>
          <a:xfrm>
            <a:off x="1945878" y="3558803"/>
            <a:ext cx="20492052" cy="910736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